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452" r:id="rId4"/>
    <p:sldId id="258" r:id="rId5"/>
    <p:sldId id="451" r:id="rId6"/>
    <p:sldId id="259" r:id="rId7"/>
    <p:sldId id="262" r:id="rId8"/>
    <p:sldId id="456" r:id="rId9"/>
    <p:sldId id="457" r:id="rId10"/>
    <p:sldId id="458" r:id="rId11"/>
    <p:sldId id="459" r:id="rId12"/>
    <p:sldId id="460" r:id="rId13"/>
    <p:sldId id="461" r:id="rId14"/>
    <p:sldId id="441" r:id="rId15"/>
    <p:sldId id="455" r:id="rId16"/>
    <p:sldId id="454" r:id="rId17"/>
    <p:sldId id="462" r:id="rId18"/>
    <p:sldId id="442" r:id="rId19"/>
    <p:sldId id="288" r:id="rId20"/>
    <p:sldId id="418" r:id="rId21"/>
    <p:sldId id="417" r:id="rId22"/>
    <p:sldId id="317" r:id="rId23"/>
    <p:sldId id="396" r:id="rId24"/>
    <p:sldId id="428" r:id="rId25"/>
    <p:sldId id="295" r:id="rId26"/>
    <p:sldId id="444" r:id="rId27"/>
    <p:sldId id="315" r:id="rId28"/>
    <p:sldId id="434" r:id="rId29"/>
    <p:sldId id="433" r:id="rId30"/>
    <p:sldId id="289" r:id="rId31"/>
    <p:sldId id="445" r:id="rId32"/>
    <p:sldId id="409" r:id="rId33"/>
    <p:sldId id="333" r:id="rId34"/>
    <p:sldId id="397" r:id="rId35"/>
    <p:sldId id="286" r:id="rId36"/>
    <p:sldId id="264" r:id="rId37"/>
    <p:sldId id="420" r:id="rId38"/>
    <p:sldId id="453" r:id="rId39"/>
    <p:sldId id="269" r:id="rId40"/>
    <p:sldId id="297" r:id="rId41"/>
    <p:sldId id="290" r:id="rId42"/>
    <p:sldId id="376" r:id="rId43"/>
    <p:sldId id="377" r:id="rId44"/>
    <p:sldId id="378" r:id="rId45"/>
    <p:sldId id="270" r:id="rId46"/>
    <p:sldId id="446" r:id="rId4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4F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file:///\\uthouston.edu\uthsc\gadm\acad\safe\Risk%20Management%20&amp;%20Insurance\Bryan\Presentations\WCI,%20injuries\Copy%20of%20Copy%20of%20Number%20of%20injuries%20by%20classification%20FY01..FY17.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sz="1800" b="0" i="0" baseline="0" dirty="0">
                <a:solidFill>
                  <a:schemeClr val="tx1"/>
                </a:solidFill>
                <a:effectLst/>
              </a:rPr>
              <a:t>Number of First Reports of Injury, by Population Type, FY01 – FY21 </a:t>
            </a:r>
            <a:endParaRPr lang="en-US" sz="2000" dirty="0">
              <a:solidFill>
                <a:schemeClr val="tx1"/>
              </a:solidFill>
              <a:effectLst/>
            </a:endParaRPr>
          </a:p>
          <a:p>
            <a:pPr>
              <a:defRPr>
                <a:solidFill>
                  <a:schemeClr val="tx1"/>
                </a:solidFill>
              </a:defRPr>
            </a:pPr>
            <a:r>
              <a:rPr lang="en-US" sz="1200" b="0" i="0" u="none" strike="noStrike" baseline="0" dirty="0">
                <a:solidFill>
                  <a:schemeClr val="tx1"/>
                </a:solidFill>
                <a:effectLst/>
              </a:rPr>
              <a:t>(estimated total population = 15,438; employees: 9,827; students: 5,611) </a:t>
            </a:r>
            <a:endParaRPr lang="en-US" sz="1200" dirty="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7.2905413898526589E-2"/>
          <c:y val="9.958593812137119E-2"/>
          <c:w val="0.77903850462318869"/>
          <c:h val="0.83091243140062032"/>
        </c:manualLayout>
      </c:layout>
      <c:lineChart>
        <c:grouping val="standard"/>
        <c:varyColors val="0"/>
        <c:ser>
          <c:idx val="0"/>
          <c:order val="0"/>
          <c:tx>
            <c:strRef>
              <c:f>Sheet1!$B$5</c:f>
              <c:strCache>
                <c:ptCount val="1"/>
                <c:pt idx="0">
                  <c:v>Employees</c:v>
                </c:pt>
              </c:strCache>
            </c:strRef>
          </c:tx>
          <c:spPr>
            <a:ln w="28575" cap="rnd">
              <a:solidFill>
                <a:schemeClr val="accent1"/>
              </a:solidFill>
              <a:round/>
            </a:ln>
            <a:effectLst/>
          </c:spPr>
          <c:marker>
            <c:symbol val="none"/>
          </c:marker>
          <c:cat>
            <c:strRef>
              <c:f>Sheet1!$C$4:$W$4</c:f>
              <c:strCache>
                <c:ptCount val="21"/>
                <c:pt idx="0">
                  <c:v>FY01</c:v>
                </c:pt>
                <c:pt idx="1">
                  <c:v>FY02</c:v>
                </c:pt>
                <c:pt idx="2">
                  <c:v>FY03</c:v>
                </c:pt>
                <c:pt idx="3">
                  <c:v>FY04</c:v>
                </c:pt>
                <c:pt idx="4">
                  <c:v>FY05</c:v>
                </c:pt>
                <c:pt idx="5">
                  <c:v>FY06</c:v>
                </c:pt>
                <c:pt idx="6">
                  <c:v>FY07</c:v>
                </c:pt>
                <c:pt idx="7">
                  <c:v>FY08</c:v>
                </c:pt>
                <c:pt idx="8">
                  <c:v>FY09</c:v>
                </c:pt>
                <c:pt idx="9">
                  <c:v>FY10</c:v>
                </c:pt>
                <c:pt idx="10">
                  <c:v>FY11</c:v>
                </c:pt>
                <c:pt idx="11">
                  <c:v>FY12</c:v>
                </c:pt>
                <c:pt idx="12">
                  <c:v>FY13</c:v>
                </c:pt>
                <c:pt idx="13">
                  <c:v>FY14</c:v>
                </c:pt>
                <c:pt idx="14">
                  <c:v>FY15</c:v>
                </c:pt>
                <c:pt idx="15">
                  <c:v>FY16</c:v>
                </c:pt>
                <c:pt idx="16">
                  <c:v>FY17</c:v>
                </c:pt>
                <c:pt idx="17">
                  <c:v>FY18</c:v>
                </c:pt>
                <c:pt idx="18">
                  <c:v>FY19</c:v>
                </c:pt>
                <c:pt idx="19">
                  <c:v>FY20</c:v>
                </c:pt>
                <c:pt idx="20">
                  <c:v>FY21</c:v>
                </c:pt>
              </c:strCache>
            </c:strRef>
          </c:cat>
          <c:val>
            <c:numRef>
              <c:f>Sheet1!$C$5:$W$5</c:f>
              <c:numCache>
                <c:formatCode>General</c:formatCode>
                <c:ptCount val="21"/>
                <c:pt idx="0">
                  <c:v>487</c:v>
                </c:pt>
                <c:pt idx="1">
                  <c:v>398</c:v>
                </c:pt>
                <c:pt idx="2">
                  <c:v>367</c:v>
                </c:pt>
                <c:pt idx="3">
                  <c:v>284</c:v>
                </c:pt>
                <c:pt idx="4">
                  <c:v>312</c:v>
                </c:pt>
                <c:pt idx="5">
                  <c:v>260</c:v>
                </c:pt>
                <c:pt idx="6">
                  <c:v>248</c:v>
                </c:pt>
                <c:pt idx="7">
                  <c:v>234</c:v>
                </c:pt>
                <c:pt idx="8">
                  <c:v>235</c:v>
                </c:pt>
                <c:pt idx="9">
                  <c:v>236</c:v>
                </c:pt>
                <c:pt idx="10">
                  <c:v>192</c:v>
                </c:pt>
                <c:pt idx="11">
                  <c:v>212</c:v>
                </c:pt>
                <c:pt idx="12">
                  <c:v>247</c:v>
                </c:pt>
                <c:pt idx="13">
                  <c:v>243</c:v>
                </c:pt>
                <c:pt idx="14">
                  <c:v>290</c:v>
                </c:pt>
                <c:pt idx="15">
                  <c:v>277</c:v>
                </c:pt>
                <c:pt idx="16">
                  <c:v>289</c:v>
                </c:pt>
                <c:pt idx="17">
                  <c:v>297</c:v>
                </c:pt>
                <c:pt idx="18">
                  <c:v>294</c:v>
                </c:pt>
                <c:pt idx="19">
                  <c:v>388</c:v>
                </c:pt>
                <c:pt idx="20">
                  <c:v>359</c:v>
                </c:pt>
              </c:numCache>
            </c:numRef>
          </c:val>
          <c:smooth val="0"/>
          <c:extLst>
            <c:ext xmlns:c16="http://schemas.microsoft.com/office/drawing/2014/chart" uri="{C3380CC4-5D6E-409C-BE32-E72D297353CC}">
              <c16:uniqueId val="{00000000-18EE-4BD8-B601-52F86BCDA42E}"/>
            </c:ext>
          </c:extLst>
        </c:ser>
        <c:ser>
          <c:idx val="1"/>
          <c:order val="1"/>
          <c:tx>
            <c:strRef>
              <c:f>Sheet1!$B$6</c:f>
              <c:strCache>
                <c:ptCount val="1"/>
                <c:pt idx="0">
                  <c:v>Residents</c:v>
                </c:pt>
              </c:strCache>
            </c:strRef>
          </c:tx>
          <c:spPr>
            <a:ln w="28575" cap="rnd">
              <a:solidFill>
                <a:schemeClr val="accent1">
                  <a:lumMod val="40000"/>
                  <a:lumOff val="60000"/>
                </a:schemeClr>
              </a:solidFill>
              <a:round/>
            </a:ln>
            <a:effectLst/>
          </c:spPr>
          <c:marker>
            <c:symbol val="none"/>
          </c:marker>
          <c:cat>
            <c:strRef>
              <c:f>Sheet1!$C$4:$W$4</c:f>
              <c:strCache>
                <c:ptCount val="21"/>
                <c:pt idx="0">
                  <c:v>FY01</c:v>
                </c:pt>
                <c:pt idx="1">
                  <c:v>FY02</c:v>
                </c:pt>
                <c:pt idx="2">
                  <c:v>FY03</c:v>
                </c:pt>
                <c:pt idx="3">
                  <c:v>FY04</c:v>
                </c:pt>
                <c:pt idx="4">
                  <c:v>FY05</c:v>
                </c:pt>
                <c:pt idx="5">
                  <c:v>FY06</c:v>
                </c:pt>
                <c:pt idx="6">
                  <c:v>FY07</c:v>
                </c:pt>
                <c:pt idx="7">
                  <c:v>FY08</c:v>
                </c:pt>
                <c:pt idx="8">
                  <c:v>FY09</c:v>
                </c:pt>
                <c:pt idx="9">
                  <c:v>FY10</c:v>
                </c:pt>
                <c:pt idx="10">
                  <c:v>FY11</c:v>
                </c:pt>
                <c:pt idx="11">
                  <c:v>FY12</c:v>
                </c:pt>
                <c:pt idx="12">
                  <c:v>FY13</c:v>
                </c:pt>
                <c:pt idx="13">
                  <c:v>FY14</c:v>
                </c:pt>
                <c:pt idx="14">
                  <c:v>FY15</c:v>
                </c:pt>
                <c:pt idx="15">
                  <c:v>FY16</c:v>
                </c:pt>
                <c:pt idx="16">
                  <c:v>FY17</c:v>
                </c:pt>
                <c:pt idx="17">
                  <c:v>FY18</c:v>
                </c:pt>
                <c:pt idx="18">
                  <c:v>FY19</c:v>
                </c:pt>
                <c:pt idx="19">
                  <c:v>FY20</c:v>
                </c:pt>
                <c:pt idx="20">
                  <c:v>FY21</c:v>
                </c:pt>
              </c:strCache>
            </c:strRef>
          </c:cat>
          <c:val>
            <c:numRef>
              <c:f>Sheet1!$C$6:$W$6</c:f>
              <c:numCache>
                <c:formatCode>General</c:formatCode>
                <c:ptCount val="21"/>
                <c:pt idx="0">
                  <c:v>102</c:v>
                </c:pt>
                <c:pt idx="1">
                  <c:v>156</c:v>
                </c:pt>
                <c:pt idx="2">
                  <c:v>156</c:v>
                </c:pt>
                <c:pt idx="3">
                  <c:v>140</c:v>
                </c:pt>
                <c:pt idx="4">
                  <c:v>139</c:v>
                </c:pt>
                <c:pt idx="5">
                  <c:v>105</c:v>
                </c:pt>
                <c:pt idx="6">
                  <c:v>118</c:v>
                </c:pt>
                <c:pt idx="7">
                  <c:v>180</c:v>
                </c:pt>
                <c:pt idx="8">
                  <c:v>117</c:v>
                </c:pt>
                <c:pt idx="9">
                  <c:v>121</c:v>
                </c:pt>
                <c:pt idx="10">
                  <c:v>112</c:v>
                </c:pt>
                <c:pt idx="11">
                  <c:v>133</c:v>
                </c:pt>
                <c:pt idx="12">
                  <c:v>128</c:v>
                </c:pt>
                <c:pt idx="13">
                  <c:v>181</c:v>
                </c:pt>
                <c:pt idx="14">
                  <c:v>125</c:v>
                </c:pt>
                <c:pt idx="15">
                  <c:v>146</c:v>
                </c:pt>
                <c:pt idx="16">
                  <c:v>102</c:v>
                </c:pt>
                <c:pt idx="17">
                  <c:v>114</c:v>
                </c:pt>
                <c:pt idx="18">
                  <c:v>90</c:v>
                </c:pt>
                <c:pt idx="19">
                  <c:v>0</c:v>
                </c:pt>
                <c:pt idx="20">
                  <c:v>0</c:v>
                </c:pt>
              </c:numCache>
            </c:numRef>
          </c:val>
          <c:smooth val="0"/>
          <c:extLst>
            <c:ext xmlns:c16="http://schemas.microsoft.com/office/drawing/2014/chart" uri="{C3380CC4-5D6E-409C-BE32-E72D297353CC}">
              <c16:uniqueId val="{00000001-18EE-4BD8-B601-52F86BCDA42E}"/>
            </c:ext>
          </c:extLst>
        </c:ser>
        <c:ser>
          <c:idx val="2"/>
          <c:order val="2"/>
          <c:tx>
            <c:strRef>
              <c:f>Sheet1!$B$7</c:f>
              <c:strCache>
                <c:ptCount val="1"/>
                <c:pt idx="0">
                  <c:v>Students</c:v>
                </c:pt>
              </c:strCache>
            </c:strRef>
          </c:tx>
          <c:spPr>
            <a:ln w="28575" cap="rnd">
              <a:solidFill>
                <a:schemeClr val="accent6">
                  <a:lumMod val="75000"/>
                </a:schemeClr>
              </a:solidFill>
              <a:round/>
            </a:ln>
            <a:effectLst/>
          </c:spPr>
          <c:marker>
            <c:symbol val="none"/>
          </c:marker>
          <c:cat>
            <c:strRef>
              <c:f>Sheet1!$C$4:$W$4</c:f>
              <c:strCache>
                <c:ptCount val="21"/>
                <c:pt idx="0">
                  <c:v>FY01</c:v>
                </c:pt>
                <c:pt idx="1">
                  <c:v>FY02</c:v>
                </c:pt>
                <c:pt idx="2">
                  <c:v>FY03</c:v>
                </c:pt>
                <c:pt idx="3">
                  <c:v>FY04</c:v>
                </c:pt>
                <c:pt idx="4">
                  <c:v>FY05</c:v>
                </c:pt>
                <c:pt idx="5">
                  <c:v>FY06</c:v>
                </c:pt>
                <c:pt idx="6">
                  <c:v>FY07</c:v>
                </c:pt>
                <c:pt idx="7">
                  <c:v>FY08</c:v>
                </c:pt>
                <c:pt idx="8">
                  <c:v>FY09</c:v>
                </c:pt>
                <c:pt idx="9">
                  <c:v>FY10</c:v>
                </c:pt>
                <c:pt idx="10">
                  <c:v>FY11</c:v>
                </c:pt>
                <c:pt idx="11">
                  <c:v>FY12</c:v>
                </c:pt>
                <c:pt idx="12">
                  <c:v>FY13</c:v>
                </c:pt>
                <c:pt idx="13">
                  <c:v>FY14</c:v>
                </c:pt>
                <c:pt idx="14">
                  <c:v>FY15</c:v>
                </c:pt>
                <c:pt idx="15">
                  <c:v>FY16</c:v>
                </c:pt>
                <c:pt idx="16">
                  <c:v>FY17</c:v>
                </c:pt>
                <c:pt idx="17">
                  <c:v>FY18</c:v>
                </c:pt>
                <c:pt idx="18">
                  <c:v>FY19</c:v>
                </c:pt>
                <c:pt idx="19">
                  <c:v>FY20</c:v>
                </c:pt>
                <c:pt idx="20">
                  <c:v>FY21</c:v>
                </c:pt>
              </c:strCache>
            </c:strRef>
          </c:cat>
          <c:val>
            <c:numRef>
              <c:f>Sheet1!$C$7:$W$7</c:f>
              <c:numCache>
                <c:formatCode>General</c:formatCode>
                <c:ptCount val="21"/>
                <c:pt idx="0">
                  <c:v>85</c:v>
                </c:pt>
                <c:pt idx="1">
                  <c:v>69</c:v>
                </c:pt>
                <c:pt idx="2">
                  <c:v>86</c:v>
                </c:pt>
                <c:pt idx="3">
                  <c:v>89</c:v>
                </c:pt>
                <c:pt idx="4">
                  <c:v>104</c:v>
                </c:pt>
                <c:pt idx="5">
                  <c:v>85</c:v>
                </c:pt>
                <c:pt idx="6">
                  <c:v>88</c:v>
                </c:pt>
                <c:pt idx="7">
                  <c:v>123</c:v>
                </c:pt>
                <c:pt idx="8">
                  <c:v>99</c:v>
                </c:pt>
                <c:pt idx="9">
                  <c:v>95</c:v>
                </c:pt>
                <c:pt idx="10">
                  <c:v>77</c:v>
                </c:pt>
                <c:pt idx="11">
                  <c:v>92</c:v>
                </c:pt>
                <c:pt idx="12">
                  <c:v>81</c:v>
                </c:pt>
                <c:pt idx="13">
                  <c:v>100</c:v>
                </c:pt>
                <c:pt idx="14">
                  <c:v>32</c:v>
                </c:pt>
                <c:pt idx="15">
                  <c:v>33</c:v>
                </c:pt>
                <c:pt idx="16">
                  <c:v>19</c:v>
                </c:pt>
                <c:pt idx="17">
                  <c:v>22</c:v>
                </c:pt>
                <c:pt idx="18">
                  <c:v>77</c:v>
                </c:pt>
                <c:pt idx="19">
                  <c:v>31</c:v>
                </c:pt>
                <c:pt idx="20">
                  <c:v>60</c:v>
                </c:pt>
              </c:numCache>
            </c:numRef>
          </c:val>
          <c:smooth val="0"/>
          <c:extLst>
            <c:ext xmlns:c16="http://schemas.microsoft.com/office/drawing/2014/chart" uri="{C3380CC4-5D6E-409C-BE32-E72D297353CC}">
              <c16:uniqueId val="{00000002-18EE-4BD8-B601-52F86BCDA42E}"/>
            </c:ext>
          </c:extLst>
        </c:ser>
        <c:ser>
          <c:idx val="3"/>
          <c:order val="3"/>
          <c:tx>
            <c:strRef>
              <c:f>Sheet1!$B$8</c:f>
              <c:strCache>
                <c:ptCount val="1"/>
                <c:pt idx="0">
                  <c:v>Total</c:v>
                </c:pt>
              </c:strCache>
            </c:strRef>
          </c:tx>
          <c:spPr>
            <a:ln w="28575" cap="rnd">
              <a:solidFill>
                <a:srgbClr val="FF0000"/>
              </a:solidFill>
              <a:round/>
            </a:ln>
            <a:effectLst/>
          </c:spPr>
          <c:marker>
            <c:symbol val="none"/>
          </c:marker>
          <c:cat>
            <c:strRef>
              <c:f>Sheet1!$C$4:$W$4</c:f>
              <c:strCache>
                <c:ptCount val="21"/>
                <c:pt idx="0">
                  <c:v>FY01</c:v>
                </c:pt>
                <c:pt idx="1">
                  <c:v>FY02</c:v>
                </c:pt>
                <c:pt idx="2">
                  <c:v>FY03</c:v>
                </c:pt>
                <c:pt idx="3">
                  <c:v>FY04</c:v>
                </c:pt>
                <c:pt idx="4">
                  <c:v>FY05</c:v>
                </c:pt>
                <c:pt idx="5">
                  <c:v>FY06</c:v>
                </c:pt>
                <c:pt idx="6">
                  <c:v>FY07</c:v>
                </c:pt>
                <c:pt idx="7">
                  <c:v>FY08</c:v>
                </c:pt>
                <c:pt idx="8">
                  <c:v>FY09</c:v>
                </c:pt>
                <c:pt idx="9">
                  <c:v>FY10</c:v>
                </c:pt>
                <c:pt idx="10">
                  <c:v>FY11</c:v>
                </c:pt>
                <c:pt idx="11">
                  <c:v>FY12</c:v>
                </c:pt>
                <c:pt idx="12">
                  <c:v>FY13</c:v>
                </c:pt>
                <c:pt idx="13">
                  <c:v>FY14</c:v>
                </c:pt>
                <c:pt idx="14">
                  <c:v>FY15</c:v>
                </c:pt>
                <c:pt idx="15">
                  <c:v>FY16</c:v>
                </c:pt>
                <c:pt idx="16">
                  <c:v>FY17</c:v>
                </c:pt>
                <c:pt idx="17">
                  <c:v>FY18</c:v>
                </c:pt>
                <c:pt idx="18">
                  <c:v>FY19</c:v>
                </c:pt>
                <c:pt idx="19">
                  <c:v>FY20</c:v>
                </c:pt>
                <c:pt idx="20">
                  <c:v>FY21</c:v>
                </c:pt>
              </c:strCache>
            </c:strRef>
          </c:cat>
          <c:val>
            <c:numRef>
              <c:f>Sheet1!$C$8:$W$8</c:f>
              <c:numCache>
                <c:formatCode>General</c:formatCode>
                <c:ptCount val="21"/>
                <c:pt idx="0">
                  <c:v>675</c:v>
                </c:pt>
                <c:pt idx="1">
                  <c:v>623</c:v>
                </c:pt>
                <c:pt idx="2">
                  <c:v>609</c:v>
                </c:pt>
                <c:pt idx="3">
                  <c:v>513</c:v>
                </c:pt>
                <c:pt idx="4">
                  <c:v>555</c:v>
                </c:pt>
                <c:pt idx="5">
                  <c:v>450</c:v>
                </c:pt>
                <c:pt idx="6">
                  <c:v>454</c:v>
                </c:pt>
                <c:pt idx="7">
                  <c:v>538</c:v>
                </c:pt>
                <c:pt idx="8">
                  <c:v>451</c:v>
                </c:pt>
                <c:pt idx="9">
                  <c:v>452</c:v>
                </c:pt>
                <c:pt idx="10">
                  <c:v>381</c:v>
                </c:pt>
                <c:pt idx="11">
                  <c:v>437</c:v>
                </c:pt>
                <c:pt idx="12">
                  <c:v>456</c:v>
                </c:pt>
                <c:pt idx="13">
                  <c:v>525</c:v>
                </c:pt>
                <c:pt idx="14">
                  <c:v>447</c:v>
                </c:pt>
                <c:pt idx="15">
                  <c:v>456</c:v>
                </c:pt>
                <c:pt idx="16">
                  <c:v>410</c:v>
                </c:pt>
                <c:pt idx="17">
                  <c:v>433</c:v>
                </c:pt>
                <c:pt idx="18">
                  <c:v>461</c:v>
                </c:pt>
                <c:pt idx="19">
                  <c:v>419</c:v>
                </c:pt>
                <c:pt idx="20">
                  <c:v>419</c:v>
                </c:pt>
              </c:numCache>
            </c:numRef>
          </c:val>
          <c:smooth val="0"/>
          <c:extLst>
            <c:ext xmlns:c16="http://schemas.microsoft.com/office/drawing/2014/chart" uri="{C3380CC4-5D6E-409C-BE32-E72D297353CC}">
              <c16:uniqueId val="{00000003-18EE-4BD8-B601-52F86BCDA42E}"/>
            </c:ext>
          </c:extLst>
        </c:ser>
        <c:dLbls>
          <c:showLegendKey val="0"/>
          <c:showVal val="0"/>
          <c:showCatName val="0"/>
          <c:showSerName val="0"/>
          <c:showPercent val="0"/>
          <c:showBubbleSize val="0"/>
        </c:dLbls>
        <c:smooth val="0"/>
        <c:axId val="411758296"/>
        <c:axId val="411760920"/>
      </c:lineChart>
      <c:catAx>
        <c:axId val="41175829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b="1" dirty="0">
                    <a:solidFill>
                      <a:schemeClr val="tx1"/>
                    </a:solidFill>
                  </a:rPr>
                  <a:t>Fiscal 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1760920"/>
        <c:crosses val="autoZero"/>
        <c:auto val="1"/>
        <c:lblAlgn val="ctr"/>
        <c:lblOffset val="100"/>
        <c:noMultiLvlLbl val="0"/>
      </c:catAx>
      <c:valAx>
        <c:axId val="411760920"/>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b="1">
                    <a:solidFill>
                      <a:schemeClr val="tx1"/>
                    </a:solidFill>
                  </a:rPr>
                  <a:t>Number of First</a:t>
                </a:r>
                <a:r>
                  <a:rPr lang="en-US" b="1" baseline="0">
                    <a:solidFill>
                      <a:schemeClr val="tx1"/>
                    </a:solidFill>
                  </a:rPr>
                  <a:t> Reports</a:t>
                </a:r>
                <a:endParaRPr lang="en-US" b="1">
                  <a:solidFill>
                    <a:schemeClr val="tx1"/>
                  </a:solidFill>
                </a:endParaRPr>
              </a:p>
            </c:rich>
          </c:tx>
          <c:layout>
            <c:manualLayout>
              <c:xMode val="edge"/>
              <c:yMode val="edge"/>
              <c:x val="8.7954107808881962E-3"/>
              <c:y val="0.4000572655690765"/>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1758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588785046728979E-2"/>
          <c:y val="4.9462365591397862E-2"/>
          <c:w val="0.79993493000874893"/>
          <c:h val="0.85161290322580663"/>
        </c:manualLayout>
      </c:layout>
      <c:lineChart>
        <c:grouping val="standard"/>
        <c:varyColors val="0"/>
        <c:ser>
          <c:idx val="1"/>
          <c:order val="0"/>
          <c:tx>
            <c:strRef>
              <c:f>Sheet1!$A$3</c:f>
              <c:strCache>
                <c:ptCount val="1"/>
                <c:pt idx="0">
                  <c:v>UTHC Tyler</c:v>
                </c:pt>
              </c:strCache>
            </c:strRef>
          </c:tx>
          <c:spPr>
            <a:ln w="26858">
              <a:solidFill>
                <a:schemeClr val="accent3">
                  <a:lumMod val="75000"/>
                </a:schemeClr>
              </a:solidFill>
              <a:prstDash val="solid"/>
            </a:ln>
          </c:spPr>
          <c:marker>
            <c:symbol val="none"/>
          </c:marker>
          <c:cat>
            <c:strRef>
              <c:f>Sheet1!$B$1:$T$2</c:f>
              <c:strCache>
                <c:ptCount val="19"/>
                <c:pt idx="0">
                  <c:v>FY03</c:v>
                </c:pt>
                <c:pt idx="1">
                  <c:v>FY04</c:v>
                </c:pt>
                <c:pt idx="2">
                  <c:v>FY05</c:v>
                </c:pt>
                <c:pt idx="3">
                  <c:v>2006</c:v>
                </c:pt>
                <c:pt idx="4">
                  <c:v>FY07</c:v>
                </c:pt>
                <c:pt idx="5">
                  <c:v>2008</c:v>
                </c:pt>
                <c:pt idx="6">
                  <c:v>FY09</c:v>
                </c:pt>
                <c:pt idx="7">
                  <c:v>2010</c:v>
                </c:pt>
                <c:pt idx="8">
                  <c:v>FY11</c:v>
                </c:pt>
                <c:pt idx="9">
                  <c:v>2012</c:v>
                </c:pt>
                <c:pt idx="10">
                  <c:v>FY13</c:v>
                </c:pt>
                <c:pt idx="11">
                  <c:v>2014</c:v>
                </c:pt>
                <c:pt idx="12">
                  <c:v>FY15</c:v>
                </c:pt>
                <c:pt idx="13">
                  <c:v>2016</c:v>
                </c:pt>
                <c:pt idx="14">
                  <c:v>FY17</c:v>
                </c:pt>
                <c:pt idx="15">
                  <c:v>2018</c:v>
                </c:pt>
                <c:pt idx="16">
                  <c:v>FY19</c:v>
                </c:pt>
                <c:pt idx="17">
                  <c:v>2020</c:v>
                </c:pt>
                <c:pt idx="18">
                  <c:v>FY21</c:v>
                </c:pt>
              </c:strCache>
            </c:strRef>
          </c:cat>
          <c:val>
            <c:numRef>
              <c:f>Sheet1!$B$3:$T$3</c:f>
              <c:numCache>
                <c:formatCode>General</c:formatCode>
                <c:ptCount val="19"/>
                <c:pt idx="0">
                  <c:v>0.52</c:v>
                </c:pt>
                <c:pt idx="1">
                  <c:v>0.41</c:v>
                </c:pt>
                <c:pt idx="2">
                  <c:v>0.42699999999999999</c:v>
                </c:pt>
                <c:pt idx="3">
                  <c:v>0.40600000000000003</c:v>
                </c:pt>
                <c:pt idx="4">
                  <c:v>0.45200000000000001</c:v>
                </c:pt>
                <c:pt idx="5">
                  <c:v>0.17</c:v>
                </c:pt>
                <c:pt idx="6">
                  <c:v>0.13200000000000001</c:v>
                </c:pt>
                <c:pt idx="7">
                  <c:v>0.09</c:v>
                </c:pt>
                <c:pt idx="8">
                  <c:v>6.7000000000000004E-2</c:v>
                </c:pt>
                <c:pt idx="9">
                  <c:v>0.124</c:v>
                </c:pt>
                <c:pt idx="10">
                  <c:v>9.6000000000000002E-2</c:v>
                </c:pt>
                <c:pt idx="11">
                  <c:v>0.14199999999999999</c:v>
                </c:pt>
                <c:pt idx="12">
                  <c:v>0.152</c:v>
                </c:pt>
                <c:pt idx="13">
                  <c:v>0.19</c:v>
                </c:pt>
                <c:pt idx="14">
                  <c:v>0.185</c:v>
                </c:pt>
                <c:pt idx="15" formatCode="@">
                  <c:v>0.17499999999999999</c:v>
                </c:pt>
                <c:pt idx="16">
                  <c:v>0.183</c:v>
                </c:pt>
                <c:pt idx="17">
                  <c:v>0.193</c:v>
                </c:pt>
                <c:pt idx="18">
                  <c:v>0.16300000000000001</c:v>
                </c:pt>
              </c:numCache>
            </c:numRef>
          </c:val>
          <c:smooth val="0"/>
          <c:extLst>
            <c:ext xmlns:c16="http://schemas.microsoft.com/office/drawing/2014/chart" uri="{C3380CC4-5D6E-409C-BE32-E72D297353CC}">
              <c16:uniqueId val="{00000000-408B-4966-AF4E-FDA4B0B37D32}"/>
            </c:ext>
          </c:extLst>
        </c:ser>
        <c:ser>
          <c:idx val="2"/>
          <c:order val="1"/>
          <c:tx>
            <c:strRef>
              <c:f>Sheet1!$A$4</c:f>
              <c:strCache>
                <c:ptCount val="1"/>
                <c:pt idx="0">
                  <c:v>UTMB</c:v>
                </c:pt>
              </c:strCache>
            </c:strRef>
          </c:tx>
          <c:spPr>
            <a:ln w="26858">
              <a:solidFill>
                <a:srgbClr val="7030A0"/>
              </a:solidFill>
              <a:prstDash val="solid"/>
            </a:ln>
          </c:spPr>
          <c:marker>
            <c:symbol val="none"/>
          </c:marker>
          <c:cat>
            <c:strRef>
              <c:f>Sheet1!$B$1:$T$2</c:f>
              <c:strCache>
                <c:ptCount val="19"/>
                <c:pt idx="0">
                  <c:v>FY03</c:v>
                </c:pt>
                <c:pt idx="1">
                  <c:v>FY04</c:v>
                </c:pt>
                <c:pt idx="2">
                  <c:v>FY05</c:v>
                </c:pt>
                <c:pt idx="3">
                  <c:v>2006</c:v>
                </c:pt>
                <c:pt idx="4">
                  <c:v>FY07</c:v>
                </c:pt>
                <c:pt idx="5">
                  <c:v>2008</c:v>
                </c:pt>
                <c:pt idx="6">
                  <c:v>FY09</c:v>
                </c:pt>
                <c:pt idx="7">
                  <c:v>2010</c:v>
                </c:pt>
                <c:pt idx="8">
                  <c:v>FY11</c:v>
                </c:pt>
                <c:pt idx="9">
                  <c:v>2012</c:v>
                </c:pt>
                <c:pt idx="10">
                  <c:v>FY13</c:v>
                </c:pt>
                <c:pt idx="11">
                  <c:v>2014</c:v>
                </c:pt>
                <c:pt idx="12">
                  <c:v>FY15</c:v>
                </c:pt>
                <c:pt idx="13">
                  <c:v>2016</c:v>
                </c:pt>
                <c:pt idx="14">
                  <c:v>FY17</c:v>
                </c:pt>
                <c:pt idx="15">
                  <c:v>2018</c:v>
                </c:pt>
                <c:pt idx="16">
                  <c:v>FY19</c:v>
                </c:pt>
                <c:pt idx="17">
                  <c:v>2020</c:v>
                </c:pt>
                <c:pt idx="18">
                  <c:v>FY21</c:v>
                </c:pt>
              </c:strCache>
            </c:strRef>
          </c:cat>
          <c:val>
            <c:numRef>
              <c:f>Sheet1!$B$4:$T$4</c:f>
              <c:numCache>
                <c:formatCode>General</c:formatCode>
                <c:ptCount val="19"/>
                <c:pt idx="0">
                  <c:v>0.44</c:v>
                </c:pt>
                <c:pt idx="1">
                  <c:v>0.45</c:v>
                </c:pt>
                <c:pt idx="2">
                  <c:v>0.438</c:v>
                </c:pt>
                <c:pt idx="3">
                  <c:v>0.38400000000000001</c:v>
                </c:pt>
                <c:pt idx="4">
                  <c:v>0.34599999999999997</c:v>
                </c:pt>
                <c:pt idx="5">
                  <c:v>0.16</c:v>
                </c:pt>
                <c:pt idx="6">
                  <c:v>0.157</c:v>
                </c:pt>
                <c:pt idx="7">
                  <c:v>0.16200000000000001</c:v>
                </c:pt>
                <c:pt idx="8">
                  <c:v>0.13300000000000001</c:v>
                </c:pt>
                <c:pt idx="9">
                  <c:v>0.13300000000000001</c:v>
                </c:pt>
                <c:pt idx="10">
                  <c:v>0.122</c:v>
                </c:pt>
                <c:pt idx="11">
                  <c:v>0.126</c:v>
                </c:pt>
                <c:pt idx="12">
                  <c:v>0.13200000000000001</c:v>
                </c:pt>
                <c:pt idx="13">
                  <c:v>0.16</c:v>
                </c:pt>
                <c:pt idx="14">
                  <c:v>0.16300000000000001</c:v>
                </c:pt>
                <c:pt idx="15" formatCode="@">
                  <c:v>0.14799999999999999</c:v>
                </c:pt>
                <c:pt idx="16">
                  <c:v>0.13100000000000001</c:v>
                </c:pt>
                <c:pt idx="17">
                  <c:v>0.122</c:v>
                </c:pt>
                <c:pt idx="18">
                  <c:v>0.12</c:v>
                </c:pt>
              </c:numCache>
            </c:numRef>
          </c:val>
          <c:smooth val="0"/>
          <c:extLst>
            <c:ext xmlns:c16="http://schemas.microsoft.com/office/drawing/2014/chart" uri="{C3380CC4-5D6E-409C-BE32-E72D297353CC}">
              <c16:uniqueId val="{00000001-408B-4966-AF4E-FDA4B0B37D32}"/>
            </c:ext>
          </c:extLst>
        </c:ser>
        <c:ser>
          <c:idx val="3"/>
          <c:order val="2"/>
          <c:tx>
            <c:strRef>
              <c:f>Sheet1!$A$5</c:f>
              <c:strCache>
                <c:ptCount val="1"/>
                <c:pt idx="0">
                  <c:v>UTHSCSA</c:v>
                </c:pt>
              </c:strCache>
            </c:strRef>
          </c:tx>
          <c:spPr>
            <a:ln w="26858">
              <a:solidFill>
                <a:srgbClr val="00CCFF"/>
              </a:solidFill>
              <a:prstDash val="solid"/>
            </a:ln>
          </c:spPr>
          <c:marker>
            <c:symbol val="none"/>
          </c:marker>
          <c:cat>
            <c:strRef>
              <c:f>Sheet1!$B$1:$T$2</c:f>
              <c:strCache>
                <c:ptCount val="19"/>
                <c:pt idx="0">
                  <c:v>FY03</c:v>
                </c:pt>
                <c:pt idx="1">
                  <c:v>FY04</c:v>
                </c:pt>
                <c:pt idx="2">
                  <c:v>FY05</c:v>
                </c:pt>
                <c:pt idx="3">
                  <c:v>2006</c:v>
                </c:pt>
                <c:pt idx="4">
                  <c:v>FY07</c:v>
                </c:pt>
                <c:pt idx="5">
                  <c:v>2008</c:v>
                </c:pt>
                <c:pt idx="6">
                  <c:v>FY09</c:v>
                </c:pt>
                <c:pt idx="7">
                  <c:v>2010</c:v>
                </c:pt>
                <c:pt idx="8">
                  <c:v>FY11</c:v>
                </c:pt>
                <c:pt idx="9">
                  <c:v>2012</c:v>
                </c:pt>
                <c:pt idx="10">
                  <c:v>FY13</c:v>
                </c:pt>
                <c:pt idx="11">
                  <c:v>2014</c:v>
                </c:pt>
                <c:pt idx="12">
                  <c:v>FY15</c:v>
                </c:pt>
                <c:pt idx="13">
                  <c:v>2016</c:v>
                </c:pt>
                <c:pt idx="14">
                  <c:v>FY17</c:v>
                </c:pt>
                <c:pt idx="15">
                  <c:v>2018</c:v>
                </c:pt>
                <c:pt idx="16">
                  <c:v>FY19</c:v>
                </c:pt>
                <c:pt idx="17">
                  <c:v>2020</c:v>
                </c:pt>
                <c:pt idx="18">
                  <c:v>FY21</c:v>
                </c:pt>
              </c:strCache>
            </c:strRef>
          </c:cat>
          <c:val>
            <c:numRef>
              <c:f>Sheet1!$B$5:$T$5</c:f>
              <c:numCache>
                <c:formatCode>General</c:formatCode>
                <c:ptCount val="19"/>
                <c:pt idx="0">
                  <c:v>0.24</c:v>
                </c:pt>
                <c:pt idx="1">
                  <c:v>0.25</c:v>
                </c:pt>
                <c:pt idx="2">
                  <c:v>0.255</c:v>
                </c:pt>
                <c:pt idx="3">
                  <c:v>0.26600000000000001</c:v>
                </c:pt>
                <c:pt idx="4">
                  <c:v>0.248</c:v>
                </c:pt>
                <c:pt idx="5">
                  <c:v>0.126</c:v>
                </c:pt>
                <c:pt idx="6">
                  <c:v>0.122</c:v>
                </c:pt>
                <c:pt idx="7">
                  <c:v>0.11899999999999999</c:v>
                </c:pt>
                <c:pt idx="8">
                  <c:v>9.0999999999999998E-2</c:v>
                </c:pt>
                <c:pt idx="9">
                  <c:v>9.0999999999999998E-2</c:v>
                </c:pt>
                <c:pt idx="10">
                  <c:v>9.7000000000000003E-2</c:v>
                </c:pt>
                <c:pt idx="11">
                  <c:v>0.105</c:v>
                </c:pt>
                <c:pt idx="12">
                  <c:v>0.11</c:v>
                </c:pt>
                <c:pt idx="13">
                  <c:v>0.12</c:v>
                </c:pt>
                <c:pt idx="14">
                  <c:v>0.14000000000000001</c:v>
                </c:pt>
                <c:pt idx="15" formatCode="@">
                  <c:v>0.123</c:v>
                </c:pt>
                <c:pt idx="16">
                  <c:v>0.104</c:v>
                </c:pt>
                <c:pt idx="17">
                  <c:v>0.1</c:v>
                </c:pt>
                <c:pt idx="18">
                  <c:v>0.104</c:v>
                </c:pt>
              </c:numCache>
            </c:numRef>
          </c:val>
          <c:smooth val="0"/>
          <c:extLst>
            <c:ext xmlns:c16="http://schemas.microsoft.com/office/drawing/2014/chart" uri="{C3380CC4-5D6E-409C-BE32-E72D297353CC}">
              <c16:uniqueId val="{00000002-408B-4966-AF4E-FDA4B0B37D32}"/>
            </c:ext>
          </c:extLst>
        </c:ser>
        <c:ser>
          <c:idx val="4"/>
          <c:order val="3"/>
          <c:tx>
            <c:strRef>
              <c:f>Sheet1!$A$6</c:f>
              <c:strCache>
                <c:ptCount val="1"/>
                <c:pt idx="0">
                  <c:v>UTMDACC</c:v>
                </c:pt>
              </c:strCache>
            </c:strRef>
          </c:tx>
          <c:spPr>
            <a:ln w="26858">
              <a:solidFill>
                <a:srgbClr val="000080"/>
              </a:solidFill>
              <a:prstDash val="solid"/>
            </a:ln>
          </c:spPr>
          <c:marker>
            <c:symbol val="none"/>
          </c:marker>
          <c:cat>
            <c:strRef>
              <c:f>Sheet1!$B$1:$T$2</c:f>
              <c:strCache>
                <c:ptCount val="19"/>
                <c:pt idx="0">
                  <c:v>FY03</c:v>
                </c:pt>
                <c:pt idx="1">
                  <c:v>FY04</c:v>
                </c:pt>
                <c:pt idx="2">
                  <c:v>FY05</c:v>
                </c:pt>
                <c:pt idx="3">
                  <c:v>2006</c:v>
                </c:pt>
                <c:pt idx="4">
                  <c:v>FY07</c:v>
                </c:pt>
                <c:pt idx="5">
                  <c:v>2008</c:v>
                </c:pt>
                <c:pt idx="6">
                  <c:v>FY09</c:v>
                </c:pt>
                <c:pt idx="7">
                  <c:v>2010</c:v>
                </c:pt>
                <c:pt idx="8">
                  <c:v>FY11</c:v>
                </c:pt>
                <c:pt idx="9">
                  <c:v>2012</c:v>
                </c:pt>
                <c:pt idx="10">
                  <c:v>FY13</c:v>
                </c:pt>
                <c:pt idx="11">
                  <c:v>2014</c:v>
                </c:pt>
                <c:pt idx="12">
                  <c:v>FY15</c:v>
                </c:pt>
                <c:pt idx="13">
                  <c:v>2016</c:v>
                </c:pt>
                <c:pt idx="14">
                  <c:v>FY17</c:v>
                </c:pt>
                <c:pt idx="15">
                  <c:v>2018</c:v>
                </c:pt>
                <c:pt idx="16">
                  <c:v>FY19</c:v>
                </c:pt>
                <c:pt idx="17">
                  <c:v>2020</c:v>
                </c:pt>
                <c:pt idx="18">
                  <c:v>FY21</c:v>
                </c:pt>
              </c:strCache>
            </c:strRef>
          </c:cat>
          <c:val>
            <c:numRef>
              <c:f>Sheet1!$B$6:$T$6</c:f>
              <c:numCache>
                <c:formatCode>General</c:formatCode>
                <c:ptCount val="19"/>
                <c:pt idx="0">
                  <c:v>0.21</c:v>
                </c:pt>
                <c:pt idx="1">
                  <c:v>0.2</c:v>
                </c:pt>
                <c:pt idx="2">
                  <c:v>0.16600000000000001</c:v>
                </c:pt>
                <c:pt idx="3">
                  <c:v>0.13600000000000001</c:v>
                </c:pt>
                <c:pt idx="4">
                  <c:v>0.114</c:v>
                </c:pt>
                <c:pt idx="5">
                  <c:v>7.0000000000000007E-2</c:v>
                </c:pt>
                <c:pt idx="6">
                  <c:v>5.8999999999999997E-2</c:v>
                </c:pt>
                <c:pt idx="7">
                  <c:v>5.1999999999999998E-2</c:v>
                </c:pt>
                <c:pt idx="8">
                  <c:v>0.04</c:v>
                </c:pt>
                <c:pt idx="9">
                  <c:v>0.04</c:v>
                </c:pt>
                <c:pt idx="10">
                  <c:v>4.2000000000000003E-2</c:v>
                </c:pt>
                <c:pt idx="11">
                  <c:v>4.7E-2</c:v>
                </c:pt>
                <c:pt idx="12">
                  <c:v>0.05</c:v>
                </c:pt>
                <c:pt idx="13">
                  <c:v>0.05</c:v>
                </c:pt>
                <c:pt idx="14">
                  <c:v>4.3999999999999997E-2</c:v>
                </c:pt>
                <c:pt idx="15" formatCode="@">
                  <c:v>4.2999999999999997E-2</c:v>
                </c:pt>
                <c:pt idx="16">
                  <c:v>4.1000000000000002E-2</c:v>
                </c:pt>
                <c:pt idx="17">
                  <c:v>4.2999999999999997E-2</c:v>
                </c:pt>
                <c:pt idx="18">
                  <c:v>0.04</c:v>
                </c:pt>
              </c:numCache>
            </c:numRef>
          </c:val>
          <c:smooth val="0"/>
          <c:extLst>
            <c:ext xmlns:c16="http://schemas.microsoft.com/office/drawing/2014/chart" uri="{C3380CC4-5D6E-409C-BE32-E72D297353CC}">
              <c16:uniqueId val="{00000003-408B-4966-AF4E-FDA4B0B37D32}"/>
            </c:ext>
          </c:extLst>
        </c:ser>
        <c:ser>
          <c:idx val="5"/>
          <c:order val="4"/>
          <c:tx>
            <c:strRef>
              <c:f>Sheet1!$A$7</c:f>
              <c:strCache>
                <c:ptCount val="1"/>
                <c:pt idx="0">
                  <c:v>UTHSCH</c:v>
                </c:pt>
              </c:strCache>
            </c:strRef>
          </c:tx>
          <c:spPr>
            <a:ln w="40288">
              <a:solidFill>
                <a:srgbClr val="FF6600"/>
              </a:solidFill>
              <a:prstDash val="solid"/>
            </a:ln>
          </c:spPr>
          <c:marker>
            <c:symbol val="none"/>
          </c:marker>
          <c:cat>
            <c:strRef>
              <c:f>Sheet1!$B$1:$T$2</c:f>
              <c:strCache>
                <c:ptCount val="19"/>
                <c:pt idx="0">
                  <c:v>FY03</c:v>
                </c:pt>
                <c:pt idx="1">
                  <c:v>FY04</c:v>
                </c:pt>
                <c:pt idx="2">
                  <c:v>FY05</c:v>
                </c:pt>
                <c:pt idx="3">
                  <c:v>2006</c:v>
                </c:pt>
                <c:pt idx="4">
                  <c:v>FY07</c:v>
                </c:pt>
                <c:pt idx="5">
                  <c:v>2008</c:v>
                </c:pt>
                <c:pt idx="6">
                  <c:v>FY09</c:v>
                </c:pt>
                <c:pt idx="7">
                  <c:v>2010</c:v>
                </c:pt>
                <c:pt idx="8">
                  <c:v>FY11</c:v>
                </c:pt>
                <c:pt idx="9">
                  <c:v>2012</c:v>
                </c:pt>
                <c:pt idx="10">
                  <c:v>FY13</c:v>
                </c:pt>
                <c:pt idx="11">
                  <c:v>2014</c:v>
                </c:pt>
                <c:pt idx="12">
                  <c:v>FY15</c:v>
                </c:pt>
                <c:pt idx="13">
                  <c:v>2016</c:v>
                </c:pt>
                <c:pt idx="14">
                  <c:v>FY17</c:v>
                </c:pt>
                <c:pt idx="15">
                  <c:v>2018</c:v>
                </c:pt>
                <c:pt idx="16">
                  <c:v>FY19</c:v>
                </c:pt>
                <c:pt idx="17">
                  <c:v>2020</c:v>
                </c:pt>
                <c:pt idx="18">
                  <c:v>FY21</c:v>
                </c:pt>
              </c:strCache>
            </c:strRef>
          </c:cat>
          <c:val>
            <c:numRef>
              <c:f>Sheet1!$B$7:$T$7</c:f>
              <c:numCache>
                <c:formatCode>General</c:formatCode>
                <c:ptCount val="19"/>
                <c:pt idx="0">
                  <c:v>0.28999999999999998</c:v>
                </c:pt>
                <c:pt idx="1">
                  <c:v>0.28000000000000003</c:v>
                </c:pt>
                <c:pt idx="2">
                  <c:v>0.23599999999999999</c:v>
                </c:pt>
                <c:pt idx="3">
                  <c:v>0.17399999999999999</c:v>
                </c:pt>
                <c:pt idx="4">
                  <c:v>0.16200000000000001</c:v>
                </c:pt>
                <c:pt idx="5">
                  <c:v>9.0999999999999998E-2</c:v>
                </c:pt>
                <c:pt idx="6">
                  <c:v>9.0999999999999998E-2</c:v>
                </c:pt>
                <c:pt idx="7">
                  <c:v>0.09</c:v>
                </c:pt>
                <c:pt idx="8">
                  <c:v>6.8000000000000005E-2</c:v>
                </c:pt>
                <c:pt idx="9">
                  <c:v>6.8000000000000005E-2</c:v>
                </c:pt>
                <c:pt idx="10">
                  <c:v>6.9000000000000006E-2</c:v>
                </c:pt>
                <c:pt idx="11">
                  <c:v>7.1999999999999995E-2</c:v>
                </c:pt>
                <c:pt idx="12">
                  <c:v>7.4999999999999997E-2</c:v>
                </c:pt>
                <c:pt idx="13">
                  <c:v>7.5999999999999998E-2</c:v>
                </c:pt>
                <c:pt idx="14">
                  <c:v>7.8E-2</c:v>
                </c:pt>
                <c:pt idx="15" formatCode="@">
                  <c:v>7.6999999999999999E-2</c:v>
                </c:pt>
                <c:pt idx="16">
                  <c:v>7.2999999999999995E-2</c:v>
                </c:pt>
                <c:pt idx="17">
                  <c:v>7.2999999999999995E-2</c:v>
                </c:pt>
                <c:pt idx="18">
                  <c:v>6.4000000000000001E-2</c:v>
                </c:pt>
              </c:numCache>
            </c:numRef>
          </c:val>
          <c:smooth val="0"/>
          <c:extLst>
            <c:ext xmlns:c16="http://schemas.microsoft.com/office/drawing/2014/chart" uri="{C3380CC4-5D6E-409C-BE32-E72D297353CC}">
              <c16:uniqueId val="{00000004-408B-4966-AF4E-FDA4B0B37D32}"/>
            </c:ext>
          </c:extLst>
        </c:ser>
        <c:ser>
          <c:idx val="6"/>
          <c:order val="5"/>
          <c:tx>
            <c:strRef>
              <c:f>Sheet1!$A$8</c:f>
              <c:strCache>
                <c:ptCount val="1"/>
                <c:pt idx="0">
                  <c:v>UTSWMCD</c:v>
                </c:pt>
              </c:strCache>
            </c:strRef>
          </c:tx>
          <c:spPr>
            <a:ln w="26858">
              <a:solidFill>
                <a:srgbClr val="FF0000"/>
              </a:solidFill>
              <a:prstDash val="solid"/>
            </a:ln>
          </c:spPr>
          <c:marker>
            <c:symbol val="none"/>
          </c:marker>
          <c:cat>
            <c:strRef>
              <c:f>Sheet1!$B$1:$T$2</c:f>
              <c:strCache>
                <c:ptCount val="19"/>
                <c:pt idx="0">
                  <c:v>FY03</c:v>
                </c:pt>
                <c:pt idx="1">
                  <c:v>FY04</c:v>
                </c:pt>
                <c:pt idx="2">
                  <c:v>FY05</c:v>
                </c:pt>
                <c:pt idx="3">
                  <c:v>2006</c:v>
                </c:pt>
                <c:pt idx="4">
                  <c:v>FY07</c:v>
                </c:pt>
                <c:pt idx="5">
                  <c:v>2008</c:v>
                </c:pt>
                <c:pt idx="6">
                  <c:v>FY09</c:v>
                </c:pt>
                <c:pt idx="7">
                  <c:v>2010</c:v>
                </c:pt>
                <c:pt idx="8">
                  <c:v>FY11</c:v>
                </c:pt>
                <c:pt idx="9">
                  <c:v>2012</c:v>
                </c:pt>
                <c:pt idx="10">
                  <c:v>FY13</c:v>
                </c:pt>
                <c:pt idx="11">
                  <c:v>2014</c:v>
                </c:pt>
                <c:pt idx="12">
                  <c:v>FY15</c:v>
                </c:pt>
                <c:pt idx="13">
                  <c:v>2016</c:v>
                </c:pt>
                <c:pt idx="14">
                  <c:v>FY17</c:v>
                </c:pt>
                <c:pt idx="15">
                  <c:v>2018</c:v>
                </c:pt>
                <c:pt idx="16">
                  <c:v>FY19</c:v>
                </c:pt>
                <c:pt idx="17">
                  <c:v>2020</c:v>
                </c:pt>
                <c:pt idx="18">
                  <c:v>FY21</c:v>
                </c:pt>
              </c:strCache>
            </c:strRef>
          </c:cat>
          <c:val>
            <c:numRef>
              <c:f>Sheet1!$B$8:$T$8</c:f>
              <c:numCache>
                <c:formatCode>General</c:formatCode>
                <c:ptCount val="19"/>
                <c:pt idx="0">
                  <c:v>0.26</c:v>
                </c:pt>
                <c:pt idx="1">
                  <c:v>0.3</c:v>
                </c:pt>
                <c:pt idx="2">
                  <c:v>0.29399999999999998</c:v>
                </c:pt>
                <c:pt idx="3">
                  <c:v>0.24299999999999999</c:v>
                </c:pt>
                <c:pt idx="4">
                  <c:v>0.19900000000000001</c:v>
                </c:pt>
                <c:pt idx="5">
                  <c:v>0.13200000000000001</c:v>
                </c:pt>
                <c:pt idx="6">
                  <c:v>0.157</c:v>
                </c:pt>
                <c:pt idx="7">
                  <c:v>0.16500000000000001</c:v>
                </c:pt>
                <c:pt idx="8">
                  <c:v>0.14899999999999999</c:v>
                </c:pt>
                <c:pt idx="9">
                  <c:v>0.14899999999999999</c:v>
                </c:pt>
                <c:pt idx="10">
                  <c:v>0.152</c:v>
                </c:pt>
                <c:pt idx="11">
                  <c:v>0.14699999999999999</c:v>
                </c:pt>
                <c:pt idx="12">
                  <c:v>0.13</c:v>
                </c:pt>
                <c:pt idx="13">
                  <c:v>0.11</c:v>
                </c:pt>
                <c:pt idx="14">
                  <c:v>9.7000000000000003E-2</c:v>
                </c:pt>
                <c:pt idx="15" formatCode="@">
                  <c:v>9.8000000000000004E-2</c:v>
                </c:pt>
                <c:pt idx="16">
                  <c:v>9.4E-2</c:v>
                </c:pt>
                <c:pt idx="17">
                  <c:v>9.0999999999999998E-2</c:v>
                </c:pt>
                <c:pt idx="18">
                  <c:v>8.6999999999999994E-2</c:v>
                </c:pt>
              </c:numCache>
            </c:numRef>
          </c:val>
          <c:smooth val="0"/>
          <c:extLst>
            <c:ext xmlns:c16="http://schemas.microsoft.com/office/drawing/2014/chart" uri="{C3380CC4-5D6E-409C-BE32-E72D297353CC}">
              <c16:uniqueId val="{00000005-408B-4966-AF4E-FDA4B0B37D32}"/>
            </c:ext>
          </c:extLst>
        </c:ser>
        <c:dLbls>
          <c:showLegendKey val="0"/>
          <c:showVal val="0"/>
          <c:showCatName val="0"/>
          <c:showSerName val="0"/>
          <c:showPercent val="0"/>
          <c:showBubbleSize val="0"/>
        </c:dLbls>
        <c:smooth val="0"/>
        <c:axId val="1529371472"/>
        <c:axId val="1"/>
      </c:lineChart>
      <c:catAx>
        <c:axId val="1529371472"/>
        <c:scaling>
          <c:orientation val="minMax"/>
        </c:scaling>
        <c:delete val="0"/>
        <c:axPos val="b"/>
        <c:numFmt formatCode="General" sourceLinked="1"/>
        <c:majorTickMark val="out"/>
        <c:minorTickMark val="none"/>
        <c:tickLblPos val="nextTo"/>
        <c:spPr>
          <a:ln w="3356">
            <a:solidFill>
              <a:schemeClr val="tx1"/>
            </a:solidFill>
            <a:prstDash val="solid"/>
          </a:ln>
        </c:spPr>
        <c:txPr>
          <a:bodyPr rot="0" vert="horz"/>
          <a:lstStyle/>
          <a:p>
            <a:pPr>
              <a:defRPr sz="1080" b="0" i="0" u="none" strike="noStrike" baseline="0">
                <a:ln>
                  <a:noFill/>
                </a:ln>
                <a:solidFill>
                  <a:srgbClr val="000000"/>
                </a:solidFill>
                <a:latin typeface="Arial"/>
                <a:ea typeface="Arial"/>
                <a:cs typeface="Arial"/>
              </a:defRPr>
            </a:pPr>
            <a:endParaRPr lang="en-US"/>
          </a:p>
        </c:txPr>
        <c:crossAx val="1"/>
        <c:crosses val="autoZero"/>
        <c:auto val="1"/>
        <c:lblAlgn val="ctr"/>
        <c:lblOffset val="100"/>
        <c:noMultiLvlLbl val="0"/>
      </c:catAx>
      <c:valAx>
        <c:axId val="1"/>
        <c:scaling>
          <c:orientation val="minMax"/>
          <c:max val="0.60000000000000042"/>
        </c:scaling>
        <c:delete val="0"/>
        <c:axPos val="l"/>
        <c:majorGridlines>
          <c:spPr>
            <a:ln w="13429">
              <a:solidFill>
                <a:srgbClr val="FFFFFF"/>
              </a:solidFill>
              <a:prstDash val="sysDash"/>
            </a:ln>
          </c:spPr>
        </c:majorGridlines>
        <c:numFmt formatCode="0.00" sourceLinked="0"/>
        <c:majorTickMark val="out"/>
        <c:minorTickMark val="none"/>
        <c:tickLblPos val="nextTo"/>
        <c:spPr>
          <a:ln w="3356">
            <a:solidFill>
              <a:schemeClr val="tx1"/>
            </a:solidFill>
            <a:prstDash val="solid"/>
          </a:ln>
        </c:spPr>
        <c:txPr>
          <a:bodyPr rot="0" vert="horz"/>
          <a:lstStyle/>
          <a:p>
            <a:pPr>
              <a:defRPr sz="1269" b="0" i="0" u="none" strike="noStrike" baseline="0">
                <a:solidFill>
                  <a:srgbClr val="000000"/>
                </a:solidFill>
                <a:latin typeface="Arial"/>
                <a:ea typeface="Arial"/>
                <a:cs typeface="Arial"/>
              </a:defRPr>
            </a:pPr>
            <a:endParaRPr lang="en-US"/>
          </a:p>
        </c:txPr>
        <c:crossAx val="1529371472"/>
        <c:crosses val="autoZero"/>
        <c:crossBetween val="between"/>
      </c:valAx>
      <c:spPr>
        <a:noFill/>
        <a:ln w="22861">
          <a:noFill/>
        </a:ln>
      </c:spPr>
    </c:plotArea>
    <c:plotVisOnly val="1"/>
    <c:dispBlanksAs val="gap"/>
    <c:showDLblsOverMax val="0"/>
  </c:chart>
  <c:spPr>
    <a:noFill/>
    <a:ln>
      <a:noFill/>
    </a:ln>
  </c:spPr>
  <c:txPr>
    <a:bodyPr/>
    <a:lstStyle/>
    <a:p>
      <a:pPr>
        <a:defRPr sz="1899" b="1" i="0" u="none" strike="noStrike" baseline="0">
          <a:solidFill>
            <a:srgbClr val="000000"/>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014492753623207"/>
          <c:y val="4.7210300429184553E-2"/>
          <c:w val="0.76811594202898625"/>
          <c:h val="0.86695278969957146"/>
        </c:manualLayout>
      </c:layout>
      <c:barChart>
        <c:barDir val="col"/>
        <c:grouping val="stacked"/>
        <c:varyColors val="0"/>
        <c:ser>
          <c:idx val="3"/>
          <c:order val="0"/>
          <c:tx>
            <c:strRef>
              <c:f>Sheet1!$A$8:$N$8</c:f>
              <c:strCache>
                <c:ptCount val="14"/>
                <c:pt idx="0">
                  <c:v>income total (UTP, training, MedFound)</c:v>
                </c:pt>
                <c:pt idx="1">
                  <c:v>$171,447 </c:v>
                </c:pt>
                <c:pt idx="2">
                  <c:v>$193,757 </c:v>
                </c:pt>
                <c:pt idx="3">
                  <c:v>$197,944 </c:v>
                </c:pt>
                <c:pt idx="4">
                  <c:v>$256,015</c:v>
                </c:pt>
                <c:pt idx="5">
                  <c:v>$278,354</c:v>
                </c:pt>
                <c:pt idx="6">
                  <c:v>$266,909</c:v>
                </c:pt>
                <c:pt idx="7">
                  <c:v>$347,534</c:v>
                </c:pt>
                <c:pt idx="8">
                  <c:v>$423,244</c:v>
                </c:pt>
                <c:pt idx="9">
                  <c:v>$446,412</c:v>
                </c:pt>
                <c:pt idx="10">
                  <c:v>460,566</c:v>
                </c:pt>
                <c:pt idx="11">
                  <c:v>$487,986</c:v>
                </c:pt>
                <c:pt idx="12">
                  <c:v>$442,793</c:v>
                </c:pt>
                <c:pt idx="13">
                  <c:v>827,509</c:v>
                </c:pt>
              </c:strCache>
            </c:strRef>
          </c:tx>
          <c:spPr>
            <a:solidFill>
              <a:srgbClr val="00CC00"/>
            </a:solidFill>
          </c:spPr>
          <c:invertIfNegative val="0"/>
          <c:cat>
            <c:strRef>
              <c:f>Sheet1!$E$1:$N$1</c:f>
              <c:strCache>
                <c:ptCount val="8"/>
                <c:pt idx="0">
                  <c:v>FY14</c:v>
                </c:pt>
                <c:pt idx="1">
                  <c:v>FY15</c:v>
                </c:pt>
                <c:pt idx="2">
                  <c:v>FY16</c:v>
                </c:pt>
                <c:pt idx="3">
                  <c:v>FY17</c:v>
                </c:pt>
                <c:pt idx="4">
                  <c:v>FY18</c:v>
                </c:pt>
                <c:pt idx="5">
                  <c:v>FY19</c:v>
                </c:pt>
                <c:pt idx="6">
                  <c:v>FY20</c:v>
                </c:pt>
                <c:pt idx="7">
                  <c:v>FY21</c:v>
                </c:pt>
              </c:strCache>
            </c:strRef>
          </c:cat>
          <c:val>
            <c:numRef>
              <c:f>Sheet1!$B$8:$N$8</c:f>
              <c:numCache>
                <c:formatCode>"$"#,##0</c:formatCode>
                <c:ptCount val="8"/>
                <c:pt idx="0">
                  <c:v>266909</c:v>
                </c:pt>
                <c:pt idx="1">
                  <c:v>347534</c:v>
                </c:pt>
                <c:pt idx="2">
                  <c:v>423244</c:v>
                </c:pt>
                <c:pt idx="3">
                  <c:v>446412</c:v>
                </c:pt>
                <c:pt idx="4" formatCode="#,##0">
                  <c:v>460566</c:v>
                </c:pt>
                <c:pt idx="5">
                  <c:v>487986</c:v>
                </c:pt>
                <c:pt idx="6">
                  <c:v>442793</c:v>
                </c:pt>
                <c:pt idx="7" formatCode="#,##0">
                  <c:v>827509</c:v>
                </c:pt>
              </c:numCache>
            </c:numRef>
          </c:val>
          <c:extLst>
            <c:ext xmlns:c16="http://schemas.microsoft.com/office/drawing/2014/chart" uri="{C3380CC4-5D6E-409C-BE32-E72D297353CC}">
              <c16:uniqueId val="{00000002-A6CC-4F7E-9E60-C82563F3F664}"/>
            </c:ext>
          </c:extLst>
        </c:ser>
        <c:ser>
          <c:idx val="4"/>
          <c:order val="1"/>
          <c:tx>
            <c:strRef>
              <c:f>Sheet1!$A$4:$N$4</c:f>
              <c:strCache>
                <c:ptCount val="14"/>
                <c:pt idx="0">
                  <c:v>RAP</c:v>
                </c:pt>
                <c:pt idx="1">
                  <c:v>$378,358 </c:v>
                </c:pt>
                <c:pt idx="2">
                  <c:v>$436,100 </c:v>
                </c:pt>
                <c:pt idx="3">
                  <c:v>$282,220 </c:v>
                </c:pt>
                <c:pt idx="4">
                  <c:v>$222,692</c:v>
                </c:pt>
                <c:pt idx="5">
                  <c:v>$276,205</c:v>
                </c:pt>
                <c:pt idx="6">
                  <c:v>$274,804</c:v>
                </c:pt>
                <c:pt idx="7">
                  <c:v>$262,623</c:v>
                </c:pt>
                <c:pt idx="8">
                  <c:v>$306,452</c:v>
                </c:pt>
                <c:pt idx="9">
                  <c:v>$188,918</c:v>
                </c:pt>
                <c:pt idx="10">
                  <c:v>$178,339</c:v>
                </c:pt>
                <c:pt idx="11">
                  <c:v>$168,938</c:v>
                </c:pt>
                <c:pt idx="12">
                  <c:v>$162,829</c:v>
                </c:pt>
                <c:pt idx="13">
                  <c:v>160,721</c:v>
                </c:pt>
              </c:strCache>
            </c:strRef>
          </c:tx>
          <c:spPr>
            <a:solidFill>
              <a:srgbClr val="00B050"/>
            </a:solidFill>
            <a:ln>
              <a:noFill/>
            </a:ln>
          </c:spPr>
          <c:invertIfNegative val="0"/>
          <c:cat>
            <c:strRef>
              <c:f>Sheet1!$E$1:$N$1</c:f>
              <c:strCache>
                <c:ptCount val="8"/>
                <c:pt idx="0">
                  <c:v>FY14</c:v>
                </c:pt>
                <c:pt idx="1">
                  <c:v>FY15</c:v>
                </c:pt>
                <c:pt idx="2">
                  <c:v>FY16</c:v>
                </c:pt>
                <c:pt idx="3">
                  <c:v>FY17</c:v>
                </c:pt>
                <c:pt idx="4">
                  <c:v>FY18</c:v>
                </c:pt>
                <c:pt idx="5">
                  <c:v>FY19</c:v>
                </c:pt>
                <c:pt idx="6">
                  <c:v>FY20</c:v>
                </c:pt>
                <c:pt idx="7">
                  <c:v>FY21</c:v>
                </c:pt>
              </c:strCache>
            </c:strRef>
          </c:cat>
          <c:val>
            <c:numRef>
              <c:f>Sheet1!$B$4:$N$4</c:f>
              <c:numCache>
                <c:formatCode>"$"#,##0</c:formatCode>
                <c:ptCount val="8"/>
                <c:pt idx="0">
                  <c:v>274804</c:v>
                </c:pt>
                <c:pt idx="1">
                  <c:v>262623</c:v>
                </c:pt>
                <c:pt idx="2">
                  <c:v>306452</c:v>
                </c:pt>
                <c:pt idx="3">
                  <c:v>188918</c:v>
                </c:pt>
                <c:pt idx="4">
                  <c:v>178339</c:v>
                </c:pt>
                <c:pt idx="5">
                  <c:v>168938</c:v>
                </c:pt>
                <c:pt idx="6">
                  <c:v>162829</c:v>
                </c:pt>
                <c:pt idx="7" formatCode="#,##0">
                  <c:v>160721</c:v>
                </c:pt>
              </c:numCache>
            </c:numRef>
          </c:val>
          <c:extLst>
            <c:ext xmlns:c16="http://schemas.microsoft.com/office/drawing/2014/chart" uri="{C3380CC4-5D6E-409C-BE32-E72D297353CC}">
              <c16:uniqueId val="{00000001-A6CC-4F7E-9E60-C82563F3F664}"/>
            </c:ext>
          </c:extLst>
        </c:ser>
        <c:ser>
          <c:idx val="6"/>
          <c:order val="2"/>
          <c:tx>
            <c:strRef>
              <c:f>Sheet1!$A$3:$N$3</c:f>
              <c:strCache>
                <c:ptCount val="14"/>
                <c:pt idx="0">
                  <c:v>budget (state)</c:v>
                </c:pt>
                <c:pt idx="1">
                  <c:v>$1,491,380 </c:v>
                </c:pt>
                <c:pt idx="2">
                  <c:v>$1,885,379 </c:v>
                </c:pt>
                <c:pt idx="3">
                  <c:v>$1,839,379 </c:v>
                </c:pt>
                <c:pt idx="4">
                  <c:v>$1,521,894</c:v>
                </c:pt>
                <c:pt idx="5">
                  <c:v>$1,729,905</c:v>
                </c:pt>
                <c:pt idx="6">
                  <c:v>$1,876,799</c:v>
                </c:pt>
                <c:pt idx="7">
                  <c:v>$1,920,609</c:v>
                </c:pt>
                <c:pt idx="8">
                  <c:v>$1,939,584</c:v>
                </c:pt>
                <c:pt idx="9">
                  <c:v>$2,052,876</c:v>
                </c:pt>
                <c:pt idx="10">
                  <c:v>$2,143,861</c:v>
                </c:pt>
                <c:pt idx="11">
                  <c:v>$2,160,134</c:v>
                </c:pt>
                <c:pt idx="12">
                  <c:v>$2,160,134</c:v>
                </c:pt>
                <c:pt idx="13">
                  <c:v>2,287,978</c:v>
                </c:pt>
              </c:strCache>
            </c:strRef>
          </c:tx>
          <c:spPr>
            <a:solidFill>
              <a:srgbClr val="006600"/>
            </a:solidFill>
            <a:ln>
              <a:noFill/>
            </a:ln>
          </c:spPr>
          <c:invertIfNegative val="0"/>
          <c:cat>
            <c:strRef>
              <c:f>Sheet1!$E$1:$N$1</c:f>
              <c:strCache>
                <c:ptCount val="8"/>
                <c:pt idx="0">
                  <c:v>FY14</c:v>
                </c:pt>
                <c:pt idx="1">
                  <c:v>FY15</c:v>
                </c:pt>
                <c:pt idx="2">
                  <c:v>FY16</c:v>
                </c:pt>
                <c:pt idx="3">
                  <c:v>FY17</c:v>
                </c:pt>
                <c:pt idx="4">
                  <c:v>FY18</c:v>
                </c:pt>
                <c:pt idx="5">
                  <c:v>FY19</c:v>
                </c:pt>
                <c:pt idx="6">
                  <c:v>FY20</c:v>
                </c:pt>
                <c:pt idx="7">
                  <c:v>FY21</c:v>
                </c:pt>
              </c:strCache>
            </c:strRef>
          </c:cat>
          <c:val>
            <c:numRef>
              <c:f>Sheet1!$B$3:$N$3</c:f>
              <c:numCache>
                <c:formatCode>"$"#,##0</c:formatCode>
                <c:ptCount val="8"/>
                <c:pt idx="0">
                  <c:v>1876799</c:v>
                </c:pt>
                <c:pt idx="1">
                  <c:v>1920609</c:v>
                </c:pt>
                <c:pt idx="2">
                  <c:v>1939584</c:v>
                </c:pt>
                <c:pt idx="3">
                  <c:v>2052876</c:v>
                </c:pt>
                <c:pt idx="4">
                  <c:v>2143861</c:v>
                </c:pt>
                <c:pt idx="5">
                  <c:v>2160134</c:v>
                </c:pt>
                <c:pt idx="6">
                  <c:v>2160134</c:v>
                </c:pt>
                <c:pt idx="7" formatCode="#,##0">
                  <c:v>2287978</c:v>
                </c:pt>
              </c:numCache>
            </c:numRef>
          </c:val>
          <c:extLst>
            <c:ext xmlns:c16="http://schemas.microsoft.com/office/drawing/2014/chart" uri="{C3380CC4-5D6E-409C-BE32-E72D297353CC}">
              <c16:uniqueId val="{00000000-A6CC-4F7E-9E60-C82563F3F664}"/>
            </c:ext>
          </c:extLst>
        </c:ser>
        <c:ser>
          <c:idx val="5"/>
          <c:order val="3"/>
          <c:tx>
            <c:strRef>
              <c:f>Sheet1!$A$2:$N$2</c:f>
              <c:strCache>
                <c:ptCount val="14"/>
                <c:pt idx="0">
                  <c:v>delta from sq ft model</c:v>
                </c:pt>
                <c:pt idx="1">
                  <c:v>$782,107 </c:v>
                </c:pt>
                <c:pt idx="2">
                  <c:v>$554,835 </c:v>
                </c:pt>
                <c:pt idx="3">
                  <c:v>$898,036 </c:v>
                </c:pt>
                <c:pt idx="4">
                  <c:v>$594,642</c:v>
                </c:pt>
                <c:pt idx="5">
                  <c:v>$354,819.77</c:v>
                </c:pt>
                <c:pt idx="6">
                  <c:v>$361,293</c:v>
                </c:pt>
                <c:pt idx="7">
                  <c:v>$419,879</c:v>
                </c:pt>
                <c:pt idx="8">
                  <c:v>$419,879</c:v>
                </c:pt>
                <c:pt idx="9">
                  <c:v>$552,614</c:v>
                </c:pt>
                <c:pt idx="10">
                  <c:v>$583,722</c:v>
                </c:pt>
                <c:pt idx="11">
                  <c:v>$662,699</c:v>
                </c:pt>
                <c:pt idx="12">
                  <c:v>$818,394</c:v>
                </c:pt>
                <c:pt idx="13">
                  <c:v>$522,434</c:v>
                </c:pt>
              </c:strCache>
            </c:strRef>
          </c:tx>
          <c:spPr>
            <a:noFill/>
            <a:ln w="6827">
              <a:solidFill>
                <a:schemeClr val="bg1">
                  <a:lumMod val="65000"/>
                </a:schemeClr>
              </a:solidFill>
              <a:prstDash val="solid"/>
            </a:ln>
          </c:spPr>
          <c:invertIfNegative val="0"/>
          <c:cat>
            <c:strRef>
              <c:f>Sheet1!$E$1:$N$1</c:f>
              <c:strCache>
                <c:ptCount val="8"/>
                <c:pt idx="0">
                  <c:v>FY14</c:v>
                </c:pt>
                <c:pt idx="1">
                  <c:v>FY15</c:v>
                </c:pt>
                <c:pt idx="2">
                  <c:v>FY16</c:v>
                </c:pt>
                <c:pt idx="3">
                  <c:v>FY17</c:v>
                </c:pt>
                <c:pt idx="4">
                  <c:v>FY18</c:v>
                </c:pt>
                <c:pt idx="5">
                  <c:v>FY19</c:v>
                </c:pt>
                <c:pt idx="6">
                  <c:v>FY20</c:v>
                </c:pt>
                <c:pt idx="7">
                  <c:v>FY21</c:v>
                </c:pt>
              </c:strCache>
            </c:strRef>
          </c:cat>
          <c:val>
            <c:numRef>
              <c:f>Sheet1!$B$2:$N$2</c:f>
              <c:numCache>
                <c:formatCode>"$"#,##0</c:formatCode>
                <c:ptCount val="8"/>
                <c:pt idx="0">
                  <c:v>361293</c:v>
                </c:pt>
                <c:pt idx="1">
                  <c:v>419879</c:v>
                </c:pt>
                <c:pt idx="2">
                  <c:v>419879</c:v>
                </c:pt>
                <c:pt idx="3">
                  <c:v>552614</c:v>
                </c:pt>
                <c:pt idx="4">
                  <c:v>583722</c:v>
                </c:pt>
                <c:pt idx="5">
                  <c:v>662699</c:v>
                </c:pt>
                <c:pt idx="6">
                  <c:v>818394</c:v>
                </c:pt>
                <c:pt idx="7">
                  <c:v>522434</c:v>
                </c:pt>
              </c:numCache>
            </c:numRef>
          </c:val>
          <c:extLst>
            <c:ext xmlns:c16="http://schemas.microsoft.com/office/drawing/2014/chart" uri="{C3380CC4-5D6E-409C-BE32-E72D297353CC}">
              <c16:uniqueId val="{00000003-A6CC-4F7E-9E60-C82563F3F664}"/>
            </c:ext>
          </c:extLst>
        </c:ser>
        <c:dLbls>
          <c:showLegendKey val="0"/>
          <c:showVal val="0"/>
          <c:showCatName val="0"/>
          <c:showSerName val="0"/>
          <c:showPercent val="0"/>
          <c:showBubbleSize val="0"/>
        </c:dLbls>
        <c:gapWidth val="150"/>
        <c:overlap val="100"/>
        <c:axId val="1710400559"/>
        <c:axId val="1"/>
      </c:barChart>
      <c:catAx>
        <c:axId val="1710400559"/>
        <c:scaling>
          <c:orientation val="minMax"/>
        </c:scaling>
        <c:delete val="0"/>
        <c:axPos val="b"/>
        <c:numFmt formatCode="General" sourceLinked="1"/>
        <c:majorTickMark val="out"/>
        <c:minorTickMark val="none"/>
        <c:tickLblPos val="nextTo"/>
        <c:spPr>
          <a:ln w="1707">
            <a:solidFill>
              <a:schemeClr val="tx1"/>
            </a:solidFill>
            <a:prstDash val="solid"/>
          </a:ln>
        </c:spPr>
        <c:txPr>
          <a:bodyPr rot="0" vert="horz"/>
          <a:lstStyle/>
          <a:p>
            <a:pPr>
              <a:defRPr/>
            </a:pPr>
            <a:endParaRPr lang="en-US"/>
          </a:p>
        </c:txPr>
        <c:crossAx val="1"/>
        <c:crosses val="autoZero"/>
        <c:auto val="1"/>
        <c:lblAlgn val="ctr"/>
        <c:lblOffset val="100"/>
        <c:tickLblSkip val="1"/>
        <c:tickMarkSkip val="1"/>
        <c:noMultiLvlLbl val="0"/>
      </c:catAx>
      <c:valAx>
        <c:axId val="1"/>
        <c:scaling>
          <c:orientation val="minMax"/>
        </c:scaling>
        <c:delete val="0"/>
        <c:axPos val="l"/>
        <c:numFmt formatCode="\$#,##0" sourceLinked="0"/>
        <c:majorTickMark val="out"/>
        <c:minorTickMark val="none"/>
        <c:tickLblPos val="nextTo"/>
        <c:spPr>
          <a:ln w="1707">
            <a:solidFill>
              <a:schemeClr val="tx1"/>
            </a:solidFill>
            <a:prstDash val="solid"/>
          </a:ln>
        </c:spPr>
        <c:txPr>
          <a:bodyPr rot="0" vert="horz"/>
          <a:lstStyle/>
          <a:p>
            <a:pPr>
              <a:defRPr/>
            </a:pPr>
            <a:endParaRPr lang="en-US"/>
          </a:p>
        </c:txPr>
        <c:crossAx val="1710400559"/>
        <c:crosses val="autoZero"/>
        <c:crossBetween val="between"/>
      </c:valAx>
      <c:spPr>
        <a:noFill/>
        <a:ln w="24879">
          <a:noFill/>
        </a:ln>
      </c:spPr>
    </c:plotArea>
    <c:plotVisOnly val="1"/>
    <c:dispBlanksAs val="gap"/>
    <c:showDLblsOverMax val="0"/>
  </c:chart>
  <c:spPr>
    <a:noFill/>
    <a:ln>
      <a:noFill/>
    </a:ln>
  </c:spPr>
  <c:txPr>
    <a:bodyPr/>
    <a:lstStyle/>
    <a:p>
      <a:pPr>
        <a:defRPr sz="896"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Sheet2!$A$2:$K$2</c:f>
              <c:strCache>
                <c:ptCount val="11"/>
                <c:pt idx="0">
                  <c:v>Non-lab</c:v>
                </c:pt>
                <c:pt idx="1">
                  <c:v>3397809</c:v>
                </c:pt>
                <c:pt idx="2">
                  <c:v>3528199</c:v>
                </c:pt>
                <c:pt idx="3">
                  <c:v>3735792</c:v>
                </c:pt>
                <c:pt idx="4">
                  <c:v>3936275</c:v>
                </c:pt>
                <c:pt idx="5">
                  <c:v>4209007</c:v>
                </c:pt>
                <c:pt idx="6">
                  <c:v>4290393</c:v>
                </c:pt>
                <c:pt idx="7">
                  <c:v>4171954</c:v>
                </c:pt>
                <c:pt idx="8">
                  <c:v>4200563</c:v>
                </c:pt>
                <c:pt idx="9">
                  <c:v>4200563</c:v>
                </c:pt>
                <c:pt idx="10">
                  <c:v>4249550</c:v>
                </c:pt>
              </c:strCache>
            </c:strRef>
          </c:tx>
          <c:spPr>
            <a:solidFill>
              <a:srgbClr val="0000FF"/>
            </a:solidFill>
            <a:ln>
              <a:noFill/>
            </a:ln>
          </c:spPr>
          <c:invertIfNegative val="0"/>
          <c:cat>
            <c:strRef>
              <c:f>Sheet2!$D$1:$K$1</c:f>
              <c:strCache>
                <c:ptCount val="8"/>
                <c:pt idx="0">
                  <c:v>FY14</c:v>
                </c:pt>
                <c:pt idx="1">
                  <c:v>FY15</c:v>
                </c:pt>
                <c:pt idx="2">
                  <c:v>FY16</c:v>
                </c:pt>
                <c:pt idx="3">
                  <c:v>FY17</c:v>
                </c:pt>
                <c:pt idx="4">
                  <c:v>FY18</c:v>
                </c:pt>
                <c:pt idx="5">
                  <c:v>FY19</c:v>
                </c:pt>
                <c:pt idx="6">
                  <c:v>FY20</c:v>
                </c:pt>
                <c:pt idx="7">
                  <c:v>FY21</c:v>
                </c:pt>
              </c:strCache>
            </c:strRef>
          </c:cat>
          <c:val>
            <c:numRef>
              <c:f>Sheet2!$B$2:$I$2</c:f>
              <c:numCache>
                <c:formatCode>General</c:formatCode>
                <c:ptCount val="8"/>
                <c:pt idx="0">
                  <c:v>3397809</c:v>
                </c:pt>
                <c:pt idx="1">
                  <c:v>3528199</c:v>
                </c:pt>
                <c:pt idx="2">
                  <c:v>3735792</c:v>
                </c:pt>
                <c:pt idx="3">
                  <c:v>3936275</c:v>
                </c:pt>
                <c:pt idx="4">
                  <c:v>4209007</c:v>
                </c:pt>
                <c:pt idx="5">
                  <c:v>4290393</c:v>
                </c:pt>
                <c:pt idx="6">
                  <c:v>4171954</c:v>
                </c:pt>
                <c:pt idx="7">
                  <c:v>4200563</c:v>
                </c:pt>
              </c:numCache>
            </c:numRef>
          </c:val>
          <c:extLst>
            <c:ext xmlns:c16="http://schemas.microsoft.com/office/drawing/2014/chart" uri="{C3380CC4-5D6E-409C-BE32-E72D297353CC}">
              <c16:uniqueId val="{00000000-1F71-4966-BB46-C3884CF07FA9}"/>
            </c:ext>
          </c:extLst>
        </c:ser>
        <c:ser>
          <c:idx val="1"/>
          <c:order val="1"/>
          <c:tx>
            <c:strRef>
              <c:f>Sheet2!$A$3:$J$3</c:f>
              <c:strCache>
                <c:ptCount val="10"/>
                <c:pt idx="0">
                  <c:v>Lab</c:v>
                </c:pt>
                <c:pt idx="1">
                  <c:v>633720</c:v>
                </c:pt>
                <c:pt idx="2">
                  <c:v>616472</c:v>
                </c:pt>
                <c:pt idx="3">
                  <c:v>623567</c:v>
                </c:pt>
                <c:pt idx="4">
                  <c:v>637984</c:v>
                </c:pt>
                <c:pt idx="5">
                  <c:v>632133</c:v>
                </c:pt>
                <c:pt idx="6">
                  <c:v>649039</c:v>
                </c:pt>
                <c:pt idx="7">
                  <c:v>662825</c:v>
                </c:pt>
                <c:pt idx="8">
                  <c:v>664434</c:v>
                </c:pt>
                <c:pt idx="9">
                  <c:v>66434</c:v>
                </c:pt>
              </c:strCache>
            </c:strRef>
          </c:tx>
          <c:spPr>
            <a:solidFill>
              <a:srgbClr val="002060"/>
            </a:solidFill>
            <a:ln>
              <a:solidFill>
                <a:schemeClr val="bg1"/>
              </a:solidFill>
            </a:ln>
          </c:spPr>
          <c:invertIfNegative val="0"/>
          <c:cat>
            <c:strRef>
              <c:f>Sheet2!$D$1:$K$1</c:f>
              <c:strCache>
                <c:ptCount val="8"/>
                <c:pt idx="0">
                  <c:v>FY14</c:v>
                </c:pt>
                <c:pt idx="1">
                  <c:v>FY15</c:v>
                </c:pt>
                <c:pt idx="2">
                  <c:v>FY16</c:v>
                </c:pt>
                <c:pt idx="3">
                  <c:v>FY17</c:v>
                </c:pt>
                <c:pt idx="4">
                  <c:v>FY18</c:v>
                </c:pt>
                <c:pt idx="5">
                  <c:v>FY19</c:v>
                </c:pt>
                <c:pt idx="6">
                  <c:v>FY20</c:v>
                </c:pt>
                <c:pt idx="7">
                  <c:v>FY21</c:v>
                </c:pt>
              </c:strCache>
            </c:strRef>
          </c:cat>
          <c:val>
            <c:numRef>
              <c:f>Sheet2!$B$3:$I$3</c:f>
              <c:numCache>
                <c:formatCode>General</c:formatCode>
                <c:ptCount val="8"/>
                <c:pt idx="0">
                  <c:v>633720</c:v>
                </c:pt>
                <c:pt idx="1">
                  <c:v>616472</c:v>
                </c:pt>
                <c:pt idx="2">
                  <c:v>623567</c:v>
                </c:pt>
                <c:pt idx="3">
                  <c:v>637984</c:v>
                </c:pt>
                <c:pt idx="4">
                  <c:v>632133</c:v>
                </c:pt>
                <c:pt idx="5">
                  <c:v>649039</c:v>
                </c:pt>
                <c:pt idx="6">
                  <c:v>662825</c:v>
                </c:pt>
                <c:pt idx="7">
                  <c:v>664434</c:v>
                </c:pt>
              </c:numCache>
            </c:numRef>
          </c:val>
          <c:extLst>
            <c:ext xmlns:c16="http://schemas.microsoft.com/office/drawing/2014/chart" uri="{C3380CC4-5D6E-409C-BE32-E72D297353CC}">
              <c16:uniqueId val="{00000001-1F71-4966-BB46-C3884CF07FA9}"/>
            </c:ext>
          </c:extLst>
        </c:ser>
        <c:dLbls>
          <c:showLegendKey val="0"/>
          <c:showVal val="0"/>
          <c:showCatName val="0"/>
          <c:showSerName val="0"/>
          <c:showPercent val="0"/>
          <c:showBubbleSize val="0"/>
        </c:dLbls>
        <c:gapWidth val="150"/>
        <c:overlap val="100"/>
        <c:axId val="1654235088"/>
        <c:axId val="1"/>
      </c:barChart>
      <c:catAx>
        <c:axId val="1654235088"/>
        <c:scaling>
          <c:orientation val="minMax"/>
        </c:scaling>
        <c:delete val="0"/>
        <c:axPos val="b"/>
        <c:numFmt formatCode="General" sourceLinked="1"/>
        <c:majorTickMark val="out"/>
        <c:minorTickMark val="none"/>
        <c:tickLblPos val="nextTo"/>
        <c:txPr>
          <a:bodyPr rot="0" vert="horz"/>
          <a:lstStyle/>
          <a:p>
            <a:pPr>
              <a:defRPr sz="979" b="0" i="0" u="none" strike="noStrike" baseline="0">
                <a:solidFill>
                  <a:srgbClr val="000000"/>
                </a:solidFill>
                <a:latin typeface="Calibri"/>
                <a:ea typeface="Calibri"/>
                <a:cs typeface="Calibri"/>
              </a:defRPr>
            </a:pPr>
            <a:endParaRPr lang="en-US"/>
          </a:p>
        </c:txPr>
        <c:crossAx val="1"/>
        <c:crosses val="autoZero"/>
        <c:auto val="1"/>
        <c:lblAlgn val="ctr"/>
        <c:lblOffset val="100"/>
        <c:noMultiLvlLbl val="0"/>
      </c:catAx>
      <c:valAx>
        <c:axId val="1"/>
        <c:scaling>
          <c:orientation val="minMax"/>
          <c:max val="5000000"/>
        </c:scaling>
        <c:delete val="0"/>
        <c:axPos val="l"/>
        <c:numFmt formatCode="General" sourceLinked="1"/>
        <c:majorTickMark val="out"/>
        <c:minorTickMark val="none"/>
        <c:tickLblPos val="nextTo"/>
        <c:txPr>
          <a:bodyPr rot="0" vert="horz"/>
          <a:lstStyle/>
          <a:p>
            <a:pPr>
              <a:defRPr sz="979" b="0" i="0" u="none" strike="noStrike" baseline="0">
                <a:solidFill>
                  <a:srgbClr val="000000"/>
                </a:solidFill>
                <a:latin typeface="Calibri"/>
                <a:ea typeface="Calibri"/>
                <a:cs typeface="Calibri"/>
              </a:defRPr>
            </a:pPr>
            <a:endParaRPr lang="en-US"/>
          </a:p>
        </c:txPr>
        <c:crossAx val="1654235088"/>
        <c:crosses val="autoZero"/>
        <c:crossBetween val="between"/>
      </c:valAx>
      <c:spPr>
        <a:noFill/>
        <a:ln w="24869">
          <a:noFill/>
        </a:ln>
      </c:spPr>
    </c:plotArea>
    <c:plotVisOnly val="1"/>
    <c:dispBlanksAs val="gap"/>
    <c:showDLblsOverMax val="0"/>
  </c:chart>
  <c:spPr>
    <a:ln>
      <a:noFill/>
    </a:ln>
  </c:spPr>
  <c:txPr>
    <a:bodyPr/>
    <a:lstStyle/>
    <a:p>
      <a:pPr>
        <a:defRPr sz="979" b="0" i="0" u="none" strike="noStrike" baseline="0">
          <a:solidFill>
            <a:srgbClr val="000000"/>
          </a:solidFill>
          <a:latin typeface="Calibri"/>
          <a:ea typeface="Calibri"/>
          <a:cs typeface="Calibri"/>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0.8292</cdr:x>
      <cdr:y>0.47123</cdr:y>
    </cdr:from>
    <cdr:to>
      <cdr:x>0.93474</cdr:x>
      <cdr:y>0.51745</cdr:y>
    </cdr:to>
    <cdr:sp macro="" textlink="">
      <cdr:nvSpPr>
        <cdr:cNvPr id="2" name="TextBox 1"/>
        <cdr:cNvSpPr txBox="1"/>
      </cdr:nvSpPr>
      <cdr:spPr>
        <a:xfrm xmlns:a="http://schemas.openxmlformats.org/drawingml/2006/main">
          <a:off x="7791094" y="3108598"/>
          <a:ext cx="991646" cy="304902"/>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Overflow="clip" wrap="none" rtlCol="0"/>
        <a:lstStyle xmlns:a="http://schemas.openxmlformats.org/drawingml/2006/main"/>
        <a:p xmlns:a="http://schemas.openxmlformats.org/drawingml/2006/main">
          <a:r>
            <a:rPr lang="en-US" sz="1100" b="1" dirty="0">
              <a:solidFill>
                <a:srgbClr val="FF0000"/>
              </a:solidFill>
            </a:rPr>
            <a:t>Total n=</a:t>
          </a:r>
          <a:r>
            <a:rPr lang="en-US" sz="1100" b="1" baseline="0" dirty="0">
              <a:solidFill>
                <a:srgbClr val="FF0000"/>
              </a:solidFill>
            </a:rPr>
            <a:t> 419</a:t>
          </a:r>
          <a:endParaRPr lang="en-US" sz="1100" b="1" dirty="0">
            <a:solidFill>
              <a:srgbClr val="FF0000"/>
            </a:solidFill>
          </a:endParaRPr>
        </a:p>
      </cdr:txBody>
    </cdr:sp>
  </cdr:relSizeAnchor>
  <cdr:relSizeAnchor xmlns:cdr="http://schemas.openxmlformats.org/drawingml/2006/chartDrawing">
    <cdr:from>
      <cdr:x>0.83019</cdr:x>
      <cdr:y>0.53434</cdr:y>
    </cdr:from>
    <cdr:to>
      <cdr:x>0.96836</cdr:x>
      <cdr:y>0.57928</cdr:y>
    </cdr:to>
    <cdr:sp macro="" textlink="">
      <cdr:nvSpPr>
        <cdr:cNvPr id="3" name="TextBox 2"/>
        <cdr:cNvSpPr txBox="1"/>
      </cdr:nvSpPr>
      <cdr:spPr>
        <a:xfrm xmlns:a="http://schemas.openxmlformats.org/drawingml/2006/main">
          <a:off x="7800404" y="3524875"/>
          <a:ext cx="1298235" cy="29645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solidFill>
                <a:schemeClr val="accent1"/>
              </a:solidFill>
            </a:rPr>
            <a:t>Employees n=</a:t>
          </a:r>
          <a:r>
            <a:rPr lang="en-US" sz="1100" b="1" baseline="0" dirty="0">
              <a:solidFill>
                <a:schemeClr val="accent1"/>
              </a:solidFill>
            </a:rPr>
            <a:t> </a:t>
          </a:r>
          <a:r>
            <a:rPr lang="en-US" b="1" dirty="0">
              <a:solidFill>
                <a:schemeClr val="accent1"/>
              </a:solidFill>
            </a:rPr>
            <a:t>359</a:t>
          </a:r>
          <a:endParaRPr lang="en-US" sz="1100" b="1" dirty="0">
            <a:solidFill>
              <a:schemeClr val="accent1"/>
            </a:solidFill>
          </a:endParaRPr>
        </a:p>
      </cdr:txBody>
    </cdr:sp>
  </cdr:relSizeAnchor>
  <cdr:relSizeAnchor xmlns:cdr="http://schemas.openxmlformats.org/drawingml/2006/chartDrawing">
    <cdr:from>
      <cdr:x>0.85811</cdr:x>
      <cdr:y>0.78582</cdr:y>
    </cdr:from>
    <cdr:to>
      <cdr:x>0.96366</cdr:x>
      <cdr:y>0.84874</cdr:y>
    </cdr:to>
    <cdr:sp macro="" textlink="">
      <cdr:nvSpPr>
        <cdr:cNvPr id="4" name="TextBox 3"/>
        <cdr:cNvSpPr txBox="1"/>
      </cdr:nvSpPr>
      <cdr:spPr>
        <a:xfrm xmlns:a="http://schemas.openxmlformats.org/drawingml/2006/main">
          <a:off x="7434343" y="4940085"/>
          <a:ext cx="914400" cy="39552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0.83516</cdr:x>
      <cdr:y>0.90806</cdr:y>
    </cdr:from>
    <cdr:to>
      <cdr:x>0.96094</cdr:x>
      <cdr:y>0.94787</cdr:y>
    </cdr:to>
    <cdr:sp macro="" textlink="">
      <cdr:nvSpPr>
        <cdr:cNvPr id="5" name="TextBox 4"/>
        <cdr:cNvSpPr txBox="1"/>
      </cdr:nvSpPr>
      <cdr:spPr>
        <a:xfrm xmlns:a="http://schemas.openxmlformats.org/drawingml/2006/main">
          <a:off x="7847077" y="5990207"/>
          <a:ext cx="1181820" cy="26261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solidFill>
                <a:schemeClr val="tx2">
                  <a:lumMod val="40000"/>
                  <a:lumOff val="60000"/>
                </a:schemeClr>
              </a:solidFill>
            </a:rPr>
            <a:t>Residents n= </a:t>
          </a:r>
          <a:r>
            <a:rPr lang="en-US" b="1" dirty="0">
              <a:solidFill>
                <a:schemeClr val="tx2">
                  <a:lumMod val="40000"/>
                  <a:lumOff val="60000"/>
                </a:schemeClr>
              </a:solidFill>
            </a:rPr>
            <a:t>0</a:t>
          </a:r>
          <a:endParaRPr lang="en-US" sz="1100" b="1" dirty="0">
            <a:solidFill>
              <a:schemeClr val="tx2">
                <a:lumMod val="40000"/>
                <a:lumOff val="60000"/>
              </a:schemeClr>
            </a:solidFill>
          </a:endParaRPr>
        </a:p>
      </cdr:txBody>
    </cdr:sp>
  </cdr:relSizeAnchor>
  <cdr:relSizeAnchor xmlns:cdr="http://schemas.openxmlformats.org/drawingml/2006/chartDrawing">
    <cdr:from>
      <cdr:x>0.83267</cdr:x>
      <cdr:y>0.84637</cdr:y>
    </cdr:from>
    <cdr:to>
      <cdr:x>0.95845</cdr:x>
      <cdr:y>0.89233</cdr:y>
    </cdr:to>
    <cdr:sp macro="" textlink="">
      <cdr:nvSpPr>
        <cdr:cNvPr id="6" name="TextBox 5"/>
        <cdr:cNvSpPr txBox="1"/>
      </cdr:nvSpPr>
      <cdr:spPr>
        <a:xfrm xmlns:a="http://schemas.openxmlformats.org/drawingml/2006/main">
          <a:off x="7823745" y="5583272"/>
          <a:ext cx="1181819" cy="30318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solidFill>
                <a:schemeClr val="accent6">
                  <a:lumMod val="75000"/>
                </a:schemeClr>
              </a:solidFill>
            </a:rPr>
            <a:t>Students n= </a:t>
          </a:r>
          <a:r>
            <a:rPr lang="en-US" b="1" dirty="0">
              <a:solidFill>
                <a:schemeClr val="accent6">
                  <a:lumMod val="75000"/>
                </a:schemeClr>
              </a:solidFill>
            </a:rPr>
            <a:t>60</a:t>
          </a:r>
          <a:endParaRPr lang="en-US" sz="1100" b="1" dirty="0">
            <a:solidFill>
              <a:schemeClr val="accent6">
                <a:lumMod val="75000"/>
              </a:schemeClr>
            </a:solidFill>
          </a:endParaRPr>
        </a:p>
      </cdr:txBody>
    </cdr:sp>
  </cdr:relSizeAnchor>
  <cdr:relSizeAnchor xmlns:cdr="http://schemas.openxmlformats.org/drawingml/2006/chartDrawing">
    <cdr:from>
      <cdr:x>0.18728</cdr:x>
      <cdr:y>0.17848</cdr:y>
    </cdr:from>
    <cdr:to>
      <cdr:x>0.18728</cdr:x>
      <cdr:y>0.92964</cdr:y>
    </cdr:to>
    <cdr:cxnSp macro="">
      <cdr:nvCxnSpPr>
        <cdr:cNvPr id="8" name="Straight Connector 7">
          <a:extLst xmlns:a="http://schemas.openxmlformats.org/drawingml/2006/main">
            <a:ext uri="{FF2B5EF4-FFF2-40B4-BE49-F238E27FC236}">
              <a16:creationId xmlns:a16="http://schemas.microsoft.com/office/drawing/2014/main" id="{F8A8B65E-0FD9-4395-A2C9-1CA78E5E29FB}"/>
            </a:ext>
          </a:extLst>
        </cdr:cNvPr>
        <cdr:cNvCxnSpPr/>
      </cdr:nvCxnSpPr>
      <cdr:spPr>
        <a:xfrm xmlns:a="http://schemas.openxmlformats.org/drawingml/2006/main" flipV="1">
          <a:off x="1622479" y="1122013"/>
          <a:ext cx="0" cy="4722140"/>
        </a:xfrm>
        <a:prstGeom xmlns:a="http://schemas.openxmlformats.org/drawingml/2006/main" prst="line">
          <a:avLst/>
        </a:prstGeom>
        <a:ln xmlns:a="http://schemas.openxmlformats.org/drawingml/2006/main">
          <a:solidFill>
            <a:schemeClr val="bg1">
              <a:lumMod val="75000"/>
            </a:schemeClr>
          </a:solidFill>
          <a:prstDash val="lg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0.1351</cdr:x>
      <cdr:y>0.13611</cdr:y>
    </cdr:from>
    <cdr:to>
      <cdr:x>0.25902</cdr:x>
      <cdr:y>0.17206</cdr:y>
    </cdr:to>
    <cdr:sp macro="" textlink="">
      <cdr:nvSpPr>
        <cdr:cNvPr id="9" name="TextBox 8"/>
        <cdr:cNvSpPr txBox="1"/>
      </cdr:nvSpPr>
      <cdr:spPr>
        <a:xfrm xmlns:a="http://schemas.openxmlformats.org/drawingml/2006/main">
          <a:off x="1170445" y="855636"/>
          <a:ext cx="1073580" cy="22601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800" dirty="0">
              <a:solidFill>
                <a:schemeClr val="bg1">
                  <a:lumMod val="50000"/>
                </a:schemeClr>
              </a:solidFill>
            </a:rPr>
            <a:t>Oversight by SHERM</a:t>
          </a:r>
        </a:p>
      </cdr:txBody>
    </cdr:sp>
  </cdr:relSizeAnchor>
  <cdr:relSizeAnchor xmlns:cdr="http://schemas.openxmlformats.org/drawingml/2006/chartDrawing">
    <cdr:from>
      <cdr:x>0.77242</cdr:x>
      <cdr:y>0.18303</cdr:y>
    </cdr:from>
    <cdr:to>
      <cdr:x>0.77242</cdr:x>
      <cdr:y>0.93419</cdr:y>
    </cdr:to>
    <cdr:cxnSp macro="">
      <cdr:nvCxnSpPr>
        <cdr:cNvPr id="10" name="Straight Connector 9">
          <a:extLst xmlns:a="http://schemas.openxmlformats.org/drawingml/2006/main">
            <a:ext uri="{FF2B5EF4-FFF2-40B4-BE49-F238E27FC236}">
              <a16:creationId xmlns:a16="http://schemas.microsoft.com/office/drawing/2014/main" id="{DE5FCCA8-0455-4DDE-B739-6F92BF254528}"/>
            </a:ext>
          </a:extLst>
        </cdr:cNvPr>
        <cdr:cNvCxnSpPr/>
      </cdr:nvCxnSpPr>
      <cdr:spPr>
        <a:xfrm xmlns:a="http://schemas.openxmlformats.org/drawingml/2006/main" flipV="1">
          <a:off x="7257636" y="1207403"/>
          <a:ext cx="0" cy="4955209"/>
        </a:xfrm>
        <a:prstGeom xmlns:a="http://schemas.openxmlformats.org/drawingml/2006/main" prst="line">
          <a:avLst/>
        </a:prstGeom>
        <a:ln xmlns:a="http://schemas.openxmlformats.org/drawingml/2006/main">
          <a:solidFill>
            <a:schemeClr val="bg1">
              <a:lumMod val="75000"/>
            </a:schemeClr>
          </a:solidFill>
          <a:prstDash val="lg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0.6768</cdr:x>
      <cdr:y>0.10906</cdr:y>
    </cdr:from>
    <cdr:to>
      <cdr:x>0.92291</cdr:x>
      <cdr:y>0.25448</cdr:y>
    </cdr:to>
    <cdr:sp macro="" textlink="">
      <cdr:nvSpPr>
        <cdr:cNvPr id="11" name="TextBox 10">
          <a:extLst xmlns:a="http://schemas.openxmlformats.org/drawingml/2006/main">
            <a:ext uri="{FF2B5EF4-FFF2-40B4-BE49-F238E27FC236}">
              <a16:creationId xmlns:a16="http://schemas.microsoft.com/office/drawing/2014/main" id="{B734F20A-3A91-4B6A-890C-BD28AEE6FBC2}"/>
            </a:ext>
          </a:extLst>
        </cdr:cNvPr>
        <cdr:cNvSpPr txBox="1"/>
      </cdr:nvSpPr>
      <cdr:spPr>
        <a:xfrm xmlns:a="http://schemas.openxmlformats.org/drawingml/2006/main">
          <a:off x="5867400" y="685800"/>
          <a:ext cx="21336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0.68624</cdr:x>
      <cdr:y>0.12244</cdr:y>
    </cdr:from>
    <cdr:to>
      <cdr:x>0.86205</cdr:x>
      <cdr:y>0.18303</cdr:y>
    </cdr:to>
    <cdr:sp macro="" textlink="">
      <cdr:nvSpPr>
        <cdr:cNvPr id="12" name="TextBox 11">
          <a:extLst xmlns:a="http://schemas.openxmlformats.org/drawingml/2006/main">
            <a:ext uri="{FF2B5EF4-FFF2-40B4-BE49-F238E27FC236}">
              <a16:creationId xmlns:a16="http://schemas.microsoft.com/office/drawing/2014/main" id="{1461D3EE-17E3-42C5-B4F8-4999A39BE754}"/>
            </a:ext>
          </a:extLst>
        </cdr:cNvPr>
        <cdr:cNvSpPr txBox="1"/>
      </cdr:nvSpPr>
      <cdr:spPr>
        <a:xfrm xmlns:a="http://schemas.openxmlformats.org/drawingml/2006/main">
          <a:off x="6447824" y="807706"/>
          <a:ext cx="1651897" cy="39969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800" dirty="0">
              <a:solidFill>
                <a:schemeClr val="bg1">
                  <a:lumMod val="50000"/>
                </a:schemeClr>
              </a:solidFill>
            </a:rPr>
            <a:t>Medical Residents transitioned </a:t>
          </a:r>
        </a:p>
        <a:p xmlns:a="http://schemas.openxmlformats.org/drawingml/2006/main">
          <a:pPr algn="ctr"/>
          <a:r>
            <a:rPr lang="en-US" sz="800" dirty="0">
              <a:solidFill>
                <a:schemeClr val="bg1">
                  <a:lumMod val="50000"/>
                </a:schemeClr>
              </a:solidFill>
            </a:rPr>
            <a:t>to become Employees</a:t>
          </a:r>
        </a:p>
      </cdr:txBody>
    </cdr:sp>
  </cdr:relSizeAnchor>
  <cdr:relSizeAnchor xmlns:cdr="http://schemas.openxmlformats.org/drawingml/2006/chartDrawing">
    <cdr:from>
      <cdr:x>0.51446</cdr:x>
      <cdr:y>0.20584</cdr:y>
    </cdr:from>
    <cdr:to>
      <cdr:x>0.72144</cdr:x>
      <cdr:y>0.29682</cdr:y>
    </cdr:to>
    <cdr:sp macro="" textlink="">
      <cdr:nvSpPr>
        <cdr:cNvPr id="13" name="TextBox 1">
          <a:extLst xmlns:a="http://schemas.openxmlformats.org/drawingml/2006/main">
            <a:ext uri="{FF2B5EF4-FFF2-40B4-BE49-F238E27FC236}">
              <a16:creationId xmlns:a16="http://schemas.microsoft.com/office/drawing/2014/main" id="{A97845F4-FF02-47C8-81AB-BD0AE11A5332}"/>
            </a:ext>
          </a:extLst>
        </cdr:cNvPr>
        <cdr:cNvSpPr txBox="1">
          <a:spLocks xmlns:a="http://schemas.openxmlformats.org/drawingml/2006/main" noChangeArrowheads="1"/>
        </cdr:cNvSpPr>
      </cdr:nvSpPr>
      <cdr:spPr bwMode="auto">
        <a:xfrm xmlns:a="http://schemas.openxmlformats.org/drawingml/2006/main">
          <a:off x="4833828" y="1357874"/>
          <a:ext cx="1944777" cy="600171"/>
        </a:xfrm>
        <a:prstGeom xmlns:a="http://schemas.openxmlformats.org/drawingml/2006/main" prst="rect">
          <a:avLst/>
        </a:prstGeom>
        <a:noFill xmlns:a="http://schemas.openxmlformats.org/drawingml/2006/main"/>
        <a:ln xmlns:a="http://schemas.openxmlformats.org/drawingml/2006/main" w="38100">
          <a:solidFill>
            <a:schemeClr val="tx1"/>
          </a:solidFill>
          <a:miter lim="800000"/>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ct val="0"/>
            </a:spcBef>
            <a:buFontTx/>
            <a:buNone/>
          </a:pPr>
          <a:r>
            <a:rPr lang="en-US" altLang="en-US" sz="1100" dirty="0">
              <a:latin typeface="Arial" panose="020B0604020202020204" pitchFamily="34" charset="0"/>
              <a:cs typeface="Arial" panose="020B0604020202020204" pitchFamily="34" charset="0"/>
            </a:rPr>
            <a:t>NOTE: UTHealth </a:t>
          </a:r>
          <a:r>
            <a:rPr lang="en-US" altLang="en-US" dirty="0">
              <a:latin typeface="Arial" panose="020B0604020202020204" pitchFamily="34" charset="0"/>
              <a:cs typeface="Arial" panose="020B0604020202020204" pitchFamily="34" charset="0"/>
            </a:rPr>
            <a:t>population</a:t>
          </a:r>
          <a:r>
            <a:rPr lang="en-US" altLang="en-US" sz="1100" dirty="0">
              <a:latin typeface="Arial" panose="020B0604020202020204" pitchFamily="34" charset="0"/>
              <a:cs typeface="Arial" panose="020B0604020202020204" pitchFamily="34" charset="0"/>
            </a:rPr>
            <a:t> headcount increased </a:t>
          </a:r>
          <a:r>
            <a:rPr lang="en-US" altLang="en-US" dirty="0">
              <a:latin typeface="Arial" panose="020B0604020202020204" pitchFamily="34" charset="0"/>
              <a:cs typeface="Arial" panose="020B0604020202020204" pitchFamily="34" charset="0"/>
            </a:rPr>
            <a:t>35</a:t>
          </a:r>
          <a:r>
            <a:rPr lang="en-US" altLang="en-US" sz="1100" dirty="0">
              <a:latin typeface="Arial" panose="020B0604020202020204" pitchFamily="34" charset="0"/>
              <a:cs typeface="Arial" panose="020B0604020202020204" pitchFamily="34" charset="0"/>
            </a:rPr>
            <a:t>% between FY14 to FY21</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966D3-CEA0-43EB-8E33-8FD3C16B7A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A90852-6F37-4CF8-A528-6BB3CF8A64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680CCA-BB47-45C7-A87B-5B88A8D46C03}"/>
              </a:ext>
            </a:extLst>
          </p:cNvPr>
          <p:cNvSpPr>
            <a:spLocks noGrp="1"/>
          </p:cNvSpPr>
          <p:nvPr>
            <p:ph type="dt" sz="half" idx="10"/>
          </p:nvPr>
        </p:nvSpPr>
        <p:spPr/>
        <p:txBody>
          <a:bodyPr/>
          <a:lstStyle/>
          <a:p>
            <a:fld id="{64D77371-9453-49A5-B7E6-B9E1B625E5BA}" type="datetimeFigureOut">
              <a:rPr lang="en-US" smtClean="0"/>
              <a:t>2/4/2022</a:t>
            </a:fld>
            <a:endParaRPr lang="en-US"/>
          </a:p>
        </p:txBody>
      </p:sp>
      <p:sp>
        <p:nvSpPr>
          <p:cNvPr id="5" name="Footer Placeholder 4">
            <a:extLst>
              <a:ext uri="{FF2B5EF4-FFF2-40B4-BE49-F238E27FC236}">
                <a16:creationId xmlns:a16="http://schemas.microsoft.com/office/drawing/2014/main" id="{8F60386A-7751-48CA-ADA2-988521AFB8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479147-D8BD-4700-8214-3C9F6C13956C}"/>
              </a:ext>
            </a:extLst>
          </p:cNvPr>
          <p:cNvSpPr>
            <a:spLocks noGrp="1"/>
          </p:cNvSpPr>
          <p:nvPr>
            <p:ph type="sldNum" sz="quarter" idx="12"/>
          </p:nvPr>
        </p:nvSpPr>
        <p:spPr/>
        <p:txBody>
          <a:bodyPr/>
          <a:lstStyle/>
          <a:p>
            <a:fld id="{3B34979B-3C73-4AC6-AF34-43FF58D7B9F5}" type="slidenum">
              <a:rPr lang="en-US" smtClean="0"/>
              <a:t>‹#›</a:t>
            </a:fld>
            <a:endParaRPr lang="en-US"/>
          </a:p>
        </p:txBody>
      </p:sp>
    </p:spTree>
    <p:extLst>
      <p:ext uri="{BB962C8B-B14F-4D97-AF65-F5344CB8AC3E}">
        <p14:creationId xmlns:p14="http://schemas.microsoft.com/office/powerpoint/2010/main" val="3758329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CCAF4-15AD-45C6-9407-0A95C5CD0A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55A987-37C1-41E5-B1A8-F604A16DC87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A8237B-DE3A-446B-B87E-684DC511FC66}"/>
              </a:ext>
            </a:extLst>
          </p:cNvPr>
          <p:cNvSpPr>
            <a:spLocks noGrp="1"/>
          </p:cNvSpPr>
          <p:nvPr>
            <p:ph type="dt" sz="half" idx="10"/>
          </p:nvPr>
        </p:nvSpPr>
        <p:spPr/>
        <p:txBody>
          <a:bodyPr/>
          <a:lstStyle/>
          <a:p>
            <a:fld id="{64D77371-9453-49A5-B7E6-B9E1B625E5BA}" type="datetimeFigureOut">
              <a:rPr lang="en-US" smtClean="0"/>
              <a:t>2/4/2022</a:t>
            </a:fld>
            <a:endParaRPr lang="en-US"/>
          </a:p>
        </p:txBody>
      </p:sp>
      <p:sp>
        <p:nvSpPr>
          <p:cNvPr id="5" name="Footer Placeholder 4">
            <a:extLst>
              <a:ext uri="{FF2B5EF4-FFF2-40B4-BE49-F238E27FC236}">
                <a16:creationId xmlns:a16="http://schemas.microsoft.com/office/drawing/2014/main" id="{46B10AB3-ABEC-4B9F-88A4-F57D2DB588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90272B-E1EE-4096-9561-4849555B754E}"/>
              </a:ext>
            </a:extLst>
          </p:cNvPr>
          <p:cNvSpPr>
            <a:spLocks noGrp="1"/>
          </p:cNvSpPr>
          <p:nvPr>
            <p:ph type="sldNum" sz="quarter" idx="12"/>
          </p:nvPr>
        </p:nvSpPr>
        <p:spPr/>
        <p:txBody>
          <a:bodyPr/>
          <a:lstStyle/>
          <a:p>
            <a:fld id="{3B34979B-3C73-4AC6-AF34-43FF58D7B9F5}" type="slidenum">
              <a:rPr lang="en-US" smtClean="0"/>
              <a:t>‹#›</a:t>
            </a:fld>
            <a:endParaRPr lang="en-US"/>
          </a:p>
        </p:txBody>
      </p:sp>
    </p:spTree>
    <p:extLst>
      <p:ext uri="{BB962C8B-B14F-4D97-AF65-F5344CB8AC3E}">
        <p14:creationId xmlns:p14="http://schemas.microsoft.com/office/powerpoint/2010/main" val="140189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79802-5A71-4DFF-8204-E4AFD90B4F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3BCBB1-F710-4177-B5FB-306D0D10252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76F0FD-D4E7-4219-BB1D-FC968AE1E386}"/>
              </a:ext>
            </a:extLst>
          </p:cNvPr>
          <p:cNvSpPr>
            <a:spLocks noGrp="1"/>
          </p:cNvSpPr>
          <p:nvPr>
            <p:ph type="dt" sz="half" idx="10"/>
          </p:nvPr>
        </p:nvSpPr>
        <p:spPr/>
        <p:txBody>
          <a:bodyPr/>
          <a:lstStyle/>
          <a:p>
            <a:fld id="{64D77371-9453-49A5-B7E6-B9E1B625E5BA}" type="datetimeFigureOut">
              <a:rPr lang="en-US" smtClean="0"/>
              <a:t>2/4/2022</a:t>
            </a:fld>
            <a:endParaRPr lang="en-US"/>
          </a:p>
        </p:txBody>
      </p:sp>
      <p:sp>
        <p:nvSpPr>
          <p:cNvPr id="5" name="Footer Placeholder 4">
            <a:extLst>
              <a:ext uri="{FF2B5EF4-FFF2-40B4-BE49-F238E27FC236}">
                <a16:creationId xmlns:a16="http://schemas.microsoft.com/office/drawing/2014/main" id="{0DF93DB6-0B12-4504-9588-4A377DC70D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5C7EAD-6F9C-4A4C-BBA9-8E2626B5B1BC}"/>
              </a:ext>
            </a:extLst>
          </p:cNvPr>
          <p:cNvSpPr>
            <a:spLocks noGrp="1"/>
          </p:cNvSpPr>
          <p:nvPr>
            <p:ph type="sldNum" sz="quarter" idx="12"/>
          </p:nvPr>
        </p:nvSpPr>
        <p:spPr/>
        <p:txBody>
          <a:bodyPr/>
          <a:lstStyle/>
          <a:p>
            <a:fld id="{3B34979B-3C73-4AC6-AF34-43FF58D7B9F5}" type="slidenum">
              <a:rPr lang="en-US" smtClean="0"/>
              <a:t>‹#›</a:t>
            </a:fld>
            <a:endParaRPr lang="en-US"/>
          </a:p>
        </p:txBody>
      </p:sp>
    </p:spTree>
    <p:extLst>
      <p:ext uri="{BB962C8B-B14F-4D97-AF65-F5344CB8AC3E}">
        <p14:creationId xmlns:p14="http://schemas.microsoft.com/office/powerpoint/2010/main" val="2538531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rtlCol="0">
            <a:normAutofit/>
          </a:bodyPr>
          <a:lstStyle/>
          <a:p>
            <a:pPr lvl="0"/>
            <a:endParaRPr lang="en-US" noProof="0"/>
          </a:p>
        </p:txBody>
      </p:sp>
      <p:sp>
        <p:nvSpPr>
          <p:cNvPr id="4" name="Rectangle 4">
            <a:extLst>
              <a:ext uri="{FF2B5EF4-FFF2-40B4-BE49-F238E27FC236}">
                <a16:creationId xmlns:a16="http://schemas.microsoft.com/office/drawing/2014/main" id="{CC0670BB-AD2B-4441-A1A3-E44BDF849701}"/>
              </a:ext>
            </a:extLst>
          </p:cNvPr>
          <p:cNvSpPr>
            <a:spLocks noGrp="1" noChangeArrowheads="1"/>
          </p:cNvSpPr>
          <p:nvPr>
            <p:ph type="dt" sz="half" idx="10"/>
          </p:nvPr>
        </p:nvSpPr>
        <p:spPr/>
        <p:txBody>
          <a:bodyPr/>
          <a:lstStyle>
            <a:lvl1pPr fontAlgn="base">
              <a:spcBef>
                <a:spcPct val="0"/>
              </a:spcBef>
              <a:spcAft>
                <a:spcPct val="0"/>
              </a:spcAft>
              <a:defRPr>
                <a:latin typeface="Arial" charset="0"/>
              </a:defRPr>
            </a:lvl1pPr>
          </a:lstStyle>
          <a:p>
            <a:pPr>
              <a:defRPr/>
            </a:pPr>
            <a:endParaRPr lang="en-US"/>
          </a:p>
        </p:txBody>
      </p:sp>
      <p:sp>
        <p:nvSpPr>
          <p:cNvPr id="5" name="Rectangle 5">
            <a:extLst>
              <a:ext uri="{FF2B5EF4-FFF2-40B4-BE49-F238E27FC236}">
                <a16:creationId xmlns:a16="http://schemas.microsoft.com/office/drawing/2014/main" id="{3AC14757-48CA-4455-89DB-959F39D86193}"/>
              </a:ext>
            </a:extLst>
          </p:cNvPr>
          <p:cNvSpPr>
            <a:spLocks noGrp="1" noChangeArrowheads="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6" name="Rectangle 6">
            <a:extLst>
              <a:ext uri="{FF2B5EF4-FFF2-40B4-BE49-F238E27FC236}">
                <a16:creationId xmlns:a16="http://schemas.microsoft.com/office/drawing/2014/main" id="{68D6E624-7B72-42B7-A00C-2BFD17BD58F1}"/>
              </a:ext>
            </a:extLst>
          </p:cNvPr>
          <p:cNvSpPr>
            <a:spLocks noGrp="1" noChangeArrowheads="1"/>
          </p:cNvSpPr>
          <p:nvPr>
            <p:ph type="sldNum" sz="quarter" idx="12"/>
          </p:nvPr>
        </p:nvSpPr>
        <p:spPr/>
        <p:txBody>
          <a:bodyPr/>
          <a:lstStyle>
            <a:lvl1pPr>
              <a:defRPr>
                <a:latin typeface="Arial" panose="020B0604020202020204" pitchFamily="34" charset="0"/>
              </a:defRPr>
            </a:lvl1pPr>
          </a:lstStyle>
          <a:p>
            <a:pPr>
              <a:defRPr/>
            </a:pPr>
            <a:fld id="{42266F18-5CAB-477E-84B0-8F1B6C515B13}" type="slidenum">
              <a:rPr lang="en-US" altLang="en-US"/>
              <a:pPr>
                <a:defRPr/>
              </a:pPr>
              <a:t>‹#›</a:t>
            </a:fld>
            <a:endParaRPr lang="en-US" altLang="en-US"/>
          </a:p>
        </p:txBody>
      </p:sp>
    </p:spTree>
    <p:extLst>
      <p:ext uri="{BB962C8B-B14F-4D97-AF65-F5344CB8AC3E}">
        <p14:creationId xmlns:p14="http://schemas.microsoft.com/office/powerpoint/2010/main" val="211552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FA5F0-0780-44D6-8C72-F290CEA578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8D1637-5889-4675-8468-A83A1C47E4B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B03708-BC93-42BA-ACF9-582F577E97B0}"/>
              </a:ext>
            </a:extLst>
          </p:cNvPr>
          <p:cNvSpPr>
            <a:spLocks noGrp="1"/>
          </p:cNvSpPr>
          <p:nvPr>
            <p:ph type="dt" sz="half" idx="10"/>
          </p:nvPr>
        </p:nvSpPr>
        <p:spPr/>
        <p:txBody>
          <a:bodyPr/>
          <a:lstStyle/>
          <a:p>
            <a:fld id="{64D77371-9453-49A5-B7E6-B9E1B625E5BA}" type="datetimeFigureOut">
              <a:rPr lang="en-US" smtClean="0"/>
              <a:t>2/4/2022</a:t>
            </a:fld>
            <a:endParaRPr lang="en-US"/>
          </a:p>
        </p:txBody>
      </p:sp>
      <p:sp>
        <p:nvSpPr>
          <p:cNvPr id="5" name="Footer Placeholder 4">
            <a:extLst>
              <a:ext uri="{FF2B5EF4-FFF2-40B4-BE49-F238E27FC236}">
                <a16:creationId xmlns:a16="http://schemas.microsoft.com/office/drawing/2014/main" id="{0F876D98-E538-435A-91F4-AAC4A72778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CA3BDB-096E-4AFB-88CE-9E011C5BF0E8}"/>
              </a:ext>
            </a:extLst>
          </p:cNvPr>
          <p:cNvSpPr>
            <a:spLocks noGrp="1"/>
          </p:cNvSpPr>
          <p:nvPr>
            <p:ph type="sldNum" sz="quarter" idx="12"/>
          </p:nvPr>
        </p:nvSpPr>
        <p:spPr/>
        <p:txBody>
          <a:bodyPr/>
          <a:lstStyle/>
          <a:p>
            <a:fld id="{3B34979B-3C73-4AC6-AF34-43FF58D7B9F5}" type="slidenum">
              <a:rPr lang="en-US" smtClean="0"/>
              <a:t>‹#›</a:t>
            </a:fld>
            <a:endParaRPr lang="en-US"/>
          </a:p>
        </p:txBody>
      </p:sp>
    </p:spTree>
    <p:extLst>
      <p:ext uri="{BB962C8B-B14F-4D97-AF65-F5344CB8AC3E}">
        <p14:creationId xmlns:p14="http://schemas.microsoft.com/office/powerpoint/2010/main" val="386497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4C53D-EE46-48CB-8658-E8B915EF02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77CA08-43BF-4BF4-8F42-F6C328A309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4D4A3D-AA76-4A47-A162-751508C2E587}"/>
              </a:ext>
            </a:extLst>
          </p:cNvPr>
          <p:cNvSpPr>
            <a:spLocks noGrp="1"/>
          </p:cNvSpPr>
          <p:nvPr>
            <p:ph type="dt" sz="half" idx="10"/>
          </p:nvPr>
        </p:nvSpPr>
        <p:spPr/>
        <p:txBody>
          <a:bodyPr/>
          <a:lstStyle/>
          <a:p>
            <a:fld id="{64D77371-9453-49A5-B7E6-B9E1B625E5BA}" type="datetimeFigureOut">
              <a:rPr lang="en-US" smtClean="0"/>
              <a:t>2/4/2022</a:t>
            </a:fld>
            <a:endParaRPr lang="en-US"/>
          </a:p>
        </p:txBody>
      </p:sp>
      <p:sp>
        <p:nvSpPr>
          <p:cNvPr id="5" name="Footer Placeholder 4">
            <a:extLst>
              <a:ext uri="{FF2B5EF4-FFF2-40B4-BE49-F238E27FC236}">
                <a16:creationId xmlns:a16="http://schemas.microsoft.com/office/drawing/2014/main" id="{EC73B037-A6A9-483A-B034-5B664CEF2A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027936-23BE-4463-8473-3E6240E7EDE4}"/>
              </a:ext>
            </a:extLst>
          </p:cNvPr>
          <p:cNvSpPr>
            <a:spLocks noGrp="1"/>
          </p:cNvSpPr>
          <p:nvPr>
            <p:ph type="sldNum" sz="quarter" idx="12"/>
          </p:nvPr>
        </p:nvSpPr>
        <p:spPr/>
        <p:txBody>
          <a:bodyPr/>
          <a:lstStyle/>
          <a:p>
            <a:fld id="{3B34979B-3C73-4AC6-AF34-43FF58D7B9F5}" type="slidenum">
              <a:rPr lang="en-US" smtClean="0"/>
              <a:t>‹#›</a:t>
            </a:fld>
            <a:endParaRPr lang="en-US"/>
          </a:p>
        </p:txBody>
      </p:sp>
    </p:spTree>
    <p:extLst>
      <p:ext uri="{BB962C8B-B14F-4D97-AF65-F5344CB8AC3E}">
        <p14:creationId xmlns:p14="http://schemas.microsoft.com/office/powerpoint/2010/main" val="1182258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8F854-78C3-4994-8F3B-462F7389B6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010CF2-F40A-4E08-96EA-D2ED8AA76D7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A96261-A3F9-483D-8E55-9B4AC22E6B9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2DF5EC-6CF5-4FAA-9082-B34AF658749A}"/>
              </a:ext>
            </a:extLst>
          </p:cNvPr>
          <p:cNvSpPr>
            <a:spLocks noGrp="1"/>
          </p:cNvSpPr>
          <p:nvPr>
            <p:ph type="dt" sz="half" idx="10"/>
          </p:nvPr>
        </p:nvSpPr>
        <p:spPr/>
        <p:txBody>
          <a:bodyPr/>
          <a:lstStyle/>
          <a:p>
            <a:fld id="{64D77371-9453-49A5-B7E6-B9E1B625E5BA}" type="datetimeFigureOut">
              <a:rPr lang="en-US" smtClean="0"/>
              <a:t>2/4/2022</a:t>
            </a:fld>
            <a:endParaRPr lang="en-US"/>
          </a:p>
        </p:txBody>
      </p:sp>
      <p:sp>
        <p:nvSpPr>
          <p:cNvPr id="6" name="Footer Placeholder 5">
            <a:extLst>
              <a:ext uri="{FF2B5EF4-FFF2-40B4-BE49-F238E27FC236}">
                <a16:creationId xmlns:a16="http://schemas.microsoft.com/office/drawing/2014/main" id="{0224D276-D37C-441B-A1B6-8477A04E0F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68C824-87BD-4DF1-A7D9-C021C380674A}"/>
              </a:ext>
            </a:extLst>
          </p:cNvPr>
          <p:cNvSpPr>
            <a:spLocks noGrp="1"/>
          </p:cNvSpPr>
          <p:nvPr>
            <p:ph type="sldNum" sz="quarter" idx="12"/>
          </p:nvPr>
        </p:nvSpPr>
        <p:spPr/>
        <p:txBody>
          <a:bodyPr/>
          <a:lstStyle/>
          <a:p>
            <a:fld id="{3B34979B-3C73-4AC6-AF34-43FF58D7B9F5}" type="slidenum">
              <a:rPr lang="en-US" smtClean="0"/>
              <a:t>‹#›</a:t>
            </a:fld>
            <a:endParaRPr lang="en-US"/>
          </a:p>
        </p:txBody>
      </p:sp>
    </p:spTree>
    <p:extLst>
      <p:ext uri="{BB962C8B-B14F-4D97-AF65-F5344CB8AC3E}">
        <p14:creationId xmlns:p14="http://schemas.microsoft.com/office/powerpoint/2010/main" val="223318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714E-81A0-4A8A-9055-B020229482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BF46-1849-439B-88FB-3031D0AA0D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CF5394-1D7F-479A-9172-74D0C17BAC3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04E2C1-2B61-4517-90BE-C184C9DAB4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F36CE67-B433-46CC-B543-227AC4D984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79228-1C0C-43DF-A86D-986AE9D8D27A}"/>
              </a:ext>
            </a:extLst>
          </p:cNvPr>
          <p:cNvSpPr>
            <a:spLocks noGrp="1"/>
          </p:cNvSpPr>
          <p:nvPr>
            <p:ph type="dt" sz="half" idx="10"/>
          </p:nvPr>
        </p:nvSpPr>
        <p:spPr/>
        <p:txBody>
          <a:bodyPr/>
          <a:lstStyle/>
          <a:p>
            <a:fld id="{64D77371-9453-49A5-B7E6-B9E1B625E5BA}" type="datetimeFigureOut">
              <a:rPr lang="en-US" smtClean="0"/>
              <a:t>2/4/2022</a:t>
            </a:fld>
            <a:endParaRPr lang="en-US"/>
          </a:p>
        </p:txBody>
      </p:sp>
      <p:sp>
        <p:nvSpPr>
          <p:cNvPr id="8" name="Footer Placeholder 7">
            <a:extLst>
              <a:ext uri="{FF2B5EF4-FFF2-40B4-BE49-F238E27FC236}">
                <a16:creationId xmlns:a16="http://schemas.microsoft.com/office/drawing/2014/main" id="{22914B12-DA89-4AEB-8037-00910471FE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B383E4-AC25-4E78-98BA-7C4DDDCBF645}"/>
              </a:ext>
            </a:extLst>
          </p:cNvPr>
          <p:cNvSpPr>
            <a:spLocks noGrp="1"/>
          </p:cNvSpPr>
          <p:nvPr>
            <p:ph type="sldNum" sz="quarter" idx="12"/>
          </p:nvPr>
        </p:nvSpPr>
        <p:spPr/>
        <p:txBody>
          <a:bodyPr/>
          <a:lstStyle/>
          <a:p>
            <a:fld id="{3B34979B-3C73-4AC6-AF34-43FF58D7B9F5}" type="slidenum">
              <a:rPr lang="en-US" smtClean="0"/>
              <a:t>‹#›</a:t>
            </a:fld>
            <a:endParaRPr lang="en-US"/>
          </a:p>
        </p:txBody>
      </p:sp>
    </p:spTree>
    <p:extLst>
      <p:ext uri="{BB962C8B-B14F-4D97-AF65-F5344CB8AC3E}">
        <p14:creationId xmlns:p14="http://schemas.microsoft.com/office/powerpoint/2010/main" val="3968631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DAEC-4692-498B-80CB-5E94542672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006775-EA39-4F13-9977-508FCFAAC697}"/>
              </a:ext>
            </a:extLst>
          </p:cNvPr>
          <p:cNvSpPr>
            <a:spLocks noGrp="1"/>
          </p:cNvSpPr>
          <p:nvPr>
            <p:ph type="dt" sz="half" idx="10"/>
          </p:nvPr>
        </p:nvSpPr>
        <p:spPr/>
        <p:txBody>
          <a:bodyPr/>
          <a:lstStyle/>
          <a:p>
            <a:fld id="{64D77371-9453-49A5-B7E6-B9E1B625E5BA}" type="datetimeFigureOut">
              <a:rPr lang="en-US" smtClean="0"/>
              <a:t>2/4/2022</a:t>
            </a:fld>
            <a:endParaRPr lang="en-US"/>
          </a:p>
        </p:txBody>
      </p:sp>
      <p:sp>
        <p:nvSpPr>
          <p:cNvPr id="4" name="Footer Placeholder 3">
            <a:extLst>
              <a:ext uri="{FF2B5EF4-FFF2-40B4-BE49-F238E27FC236}">
                <a16:creationId xmlns:a16="http://schemas.microsoft.com/office/drawing/2014/main" id="{3E7365CE-C9E5-41EE-A55E-DA36EE8C3A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BBB958-A496-4FFC-B951-BB4899181559}"/>
              </a:ext>
            </a:extLst>
          </p:cNvPr>
          <p:cNvSpPr>
            <a:spLocks noGrp="1"/>
          </p:cNvSpPr>
          <p:nvPr>
            <p:ph type="sldNum" sz="quarter" idx="12"/>
          </p:nvPr>
        </p:nvSpPr>
        <p:spPr/>
        <p:txBody>
          <a:bodyPr/>
          <a:lstStyle/>
          <a:p>
            <a:fld id="{3B34979B-3C73-4AC6-AF34-43FF58D7B9F5}" type="slidenum">
              <a:rPr lang="en-US" smtClean="0"/>
              <a:t>‹#›</a:t>
            </a:fld>
            <a:endParaRPr lang="en-US"/>
          </a:p>
        </p:txBody>
      </p:sp>
    </p:spTree>
    <p:extLst>
      <p:ext uri="{BB962C8B-B14F-4D97-AF65-F5344CB8AC3E}">
        <p14:creationId xmlns:p14="http://schemas.microsoft.com/office/powerpoint/2010/main" val="143872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5BA376-D7AD-482D-AA51-B8C30F0934E2}"/>
              </a:ext>
            </a:extLst>
          </p:cNvPr>
          <p:cNvSpPr>
            <a:spLocks noGrp="1"/>
          </p:cNvSpPr>
          <p:nvPr>
            <p:ph type="dt" sz="half" idx="10"/>
          </p:nvPr>
        </p:nvSpPr>
        <p:spPr/>
        <p:txBody>
          <a:bodyPr/>
          <a:lstStyle/>
          <a:p>
            <a:fld id="{64D77371-9453-49A5-B7E6-B9E1B625E5BA}" type="datetimeFigureOut">
              <a:rPr lang="en-US" smtClean="0"/>
              <a:t>2/4/2022</a:t>
            </a:fld>
            <a:endParaRPr lang="en-US"/>
          </a:p>
        </p:txBody>
      </p:sp>
      <p:sp>
        <p:nvSpPr>
          <p:cNvPr id="3" name="Footer Placeholder 2">
            <a:extLst>
              <a:ext uri="{FF2B5EF4-FFF2-40B4-BE49-F238E27FC236}">
                <a16:creationId xmlns:a16="http://schemas.microsoft.com/office/drawing/2014/main" id="{23D2E6A2-E451-44A8-A442-42E3418EB9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D52326-EEB3-4D32-975E-7ED970C8354A}"/>
              </a:ext>
            </a:extLst>
          </p:cNvPr>
          <p:cNvSpPr>
            <a:spLocks noGrp="1"/>
          </p:cNvSpPr>
          <p:nvPr>
            <p:ph type="sldNum" sz="quarter" idx="12"/>
          </p:nvPr>
        </p:nvSpPr>
        <p:spPr/>
        <p:txBody>
          <a:bodyPr/>
          <a:lstStyle/>
          <a:p>
            <a:fld id="{3B34979B-3C73-4AC6-AF34-43FF58D7B9F5}" type="slidenum">
              <a:rPr lang="en-US" smtClean="0"/>
              <a:t>‹#›</a:t>
            </a:fld>
            <a:endParaRPr lang="en-US"/>
          </a:p>
        </p:txBody>
      </p:sp>
    </p:spTree>
    <p:extLst>
      <p:ext uri="{BB962C8B-B14F-4D97-AF65-F5344CB8AC3E}">
        <p14:creationId xmlns:p14="http://schemas.microsoft.com/office/powerpoint/2010/main" val="1401694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F657D-3940-4797-8D1B-1A388A0047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3EB139-B0C0-4D58-9F07-525BB9E923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F6EFBB-8D59-4917-BF87-6E6032F5B7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9D6D017-7D2B-4932-98A8-F23C9F468F41}"/>
              </a:ext>
            </a:extLst>
          </p:cNvPr>
          <p:cNvSpPr>
            <a:spLocks noGrp="1"/>
          </p:cNvSpPr>
          <p:nvPr>
            <p:ph type="dt" sz="half" idx="10"/>
          </p:nvPr>
        </p:nvSpPr>
        <p:spPr/>
        <p:txBody>
          <a:bodyPr/>
          <a:lstStyle/>
          <a:p>
            <a:fld id="{64D77371-9453-49A5-B7E6-B9E1B625E5BA}" type="datetimeFigureOut">
              <a:rPr lang="en-US" smtClean="0"/>
              <a:t>2/4/2022</a:t>
            </a:fld>
            <a:endParaRPr lang="en-US"/>
          </a:p>
        </p:txBody>
      </p:sp>
      <p:sp>
        <p:nvSpPr>
          <p:cNvPr id="6" name="Footer Placeholder 5">
            <a:extLst>
              <a:ext uri="{FF2B5EF4-FFF2-40B4-BE49-F238E27FC236}">
                <a16:creationId xmlns:a16="http://schemas.microsoft.com/office/drawing/2014/main" id="{970A0CA5-2C78-4E9A-9A2F-6C1E6898FB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4136EA-056D-4C22-9FE7-AEDD6AEBAD03}"/>
              </a:ext>
            </a:extLst>
          </p:cNvPr>
          <p:cNvSpPr>
            <a:spLocks noGrp="1"/>
          </p:cNvSpPr>
          <p:nvPr>
            <p:ph type="sldNum" sz="quarter" idx="12"/>
          </p:nvPr>
        </p:nvSpPr>
        <p:spPr/>
        <p:txBody>
          <a:bodyPr/>
          <a:lstStyle/>
          <a:p>
            <a:fld id="{3B34979B-3C73-4AC6-AF34-43FF58D7B9F5}" type="slidenum">
              <a:rPr lang="en-US" smtClean="0"/>
              <a:t>‹#›</a:t>
            </a:fld>
            <a:endParaRPr lang="en-US"/>
          </a:p>
        </p:txBody>
      </p:sp>
    </p:spTree>
    <p:extLst>
      <p:ext uri="{BB962C8B-B14F-4D97-AF65-F5344CB8AC3E}">
        <p14:creationId xmlns:p14="http://schemas.microsoft.com/office/powerpoint/2010/main" val="217327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23F58-367F-4552-8B91-2BA56603A4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02F07E-F1AE-48DD-8912-6E5FC9DB26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9EE3DB-2608-4534-883D-9A939046F6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FFA5AC-DAB0-4951-B6A5-E09417499799}"/>
              </a:ext>
            </a:extLst>
          </p:cNvPr>
          <p:cNvSpPr>
            <a:spLocks noGrp="1"/>
          </p:cNvSpPr>
          <p:nvPr>
            <p:ph type="dt" sz="half" idx="10"/>
          </p:nvPr>
        </p:nvSpPr>
        <p:spPr/>
        <p:txBody>
          <a:bodyPr/>
          <a:lstStyle/>
          <a:p>
            <a:fld id="{64D77371-9453-49A5-B7E6-B9E1B625E5BA}" type="datetimeFigureOut">
              <a:rPr lang="en-US" smtClean="0"/>
              <a:t>2/4/2022</a:t>
            </a:fld>
            <a:endParaRPr lang="en-US"/>
          </a:p>
        </p:txBody>
      </p:sp>
      <p:sp>
        <p:nvSpPr>
          <p:cNvPr id="6" name="Footer Placeholder 5">
            <a:extLst>
              <a:ext uri="{FF2B5EF4-FFF2-40B4-BE49-F238E27FC236}">
                <a16:creationId xmlns:a16="http://schemas.microsoft.com/office/drawing/2014/main" id="{CC7D16BB-F760-4417-9195-B2CA8BB11F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4504B8-FAAE-4787-8A8F-4DDC79EFA63F}"/>
              </a:ext>
            </a:extLst>
          </p:cNvPr>
          <p:cNvSpPr>
            <a:spLocks noGrp="1"/>
          </p:cNvSpPr>
          <p:nvPr>
            <p:ph type="sldNum" sz="quarter" idx="12"/>
          </p:nvPr>
        </p:nvSpPr>
        <p:spPr/>
        <p:txBody>
          <a:bodyPr/>
          <a:lstStyle/>
          <a:p>
            <a:fld id="{3B34979B-3C73-4AC6-AF34-43FF58D7B9F5}" type="slidenum">
              <a:rPr lang="en-US" smtClean="0"/>
              <a:t>‹#›</a:t>
            </a:fld>
            <a:endParaRPr lang="en-US"/>
          </a:p>
        </p:txBody>
      </p:sp>
    </p:spTree>
    <p:extLst>
      <p:ext uri="{BB962C8B-B14F-4D97-AF65-F5344CB8AC3E}">
        <p14:creationId xmlns:p14="http://schemas.microsoft.com/office/powerpoint/2010/main" val="781343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5E485B-952C-4C15-A68D-7594730CB6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EE6322-7502-43BD-B69D-A00B65422E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580BE-B028-4B5C-942E-113CEBB1C3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D77371-9453-49A5-B7E6-B9E1B625E5BA}" type="datetimeFigureOut">
              <a:rPr lang="en-US" smtClean="0"/>
              <a:t>2/4/2022</a:t>
            </a:fld>
            <a:endParaRPr lang="en-US"/>
          </a:p>
        </p:txBody>
      </p:sp>
      <p:sp>
        <p:nvSpPr>
          <p:cNvPr id="5" name="Footer Placeholder 4">
            <a:extLst>
              <a:ext uri="{FF2B5EF4-FFF2-40B4-BE49-F238E27FC236}">
                <a16:creationId xmlns:a16="http://schemas.microsoft.com/office/drawing/2014/main" id="{C9B1BD02-17FC-4A66-8873-2238D8EE64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1792C6-A38F-49BD-AD28-E9C86E1107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34979B-3C73-4AC6-AF34-43FF58D7B9F5}" type="slidenum">
              <a:rPr lang="en-US" smtClean="0"/>
              <a:t>‹#›</a:t>
            </a:fld>
            <a:endParaRPr lang="en-US"/>
          </a:p>
        </p:txBody>
      </p:sp>
    </p:spTree>
    <p:extLst>
      <p:ext uri="{BB962C8B-B14F-4D97-AF65-F5344CB8AC3E}">
        <p14:creationId xmlns:p14="http://schemas.microsoft.com/office/powerpoint/2010/main" val="2079582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1D5F5-B2AA-4227-8C55-B1A472149B27}"/>
              </a:ext>
            </a:extLst>
          </p:cNvPr>
          <p:cNvSpPr>
            <a:spLocks noGrp="1"/>
          </p:cNvSpPr>
          <p:nvPr>
            <p:ph type="ctrTitle"/>
          </p:nvPr>
        </p:nvSpPr>
        <p:spPr>
          <a:xfrm>
            <a:off x="1524000" y="1122363"/>
            <a:ext cx="9144000" cy="2387600"/>
          </a:xfrm>
        </p:spPr>
        <p:txBody>
          <a:bodyPr/>
          <a:lstStyle/>
          <a:p>
            <a:r>
              <a:rPr lang="en-US" dirty="0">
                <a:latin typeface="+mn-lt"/>
              </a:rPr>
              <a:t>FY21 SHERM Metrics-Based </a:t>
            </a:r>
            <a:br>
              <a:rPr lang="en-US" dirty="0">
                <a:latin typeface="+mn-lt"/>
              </a:rPr>
            </a:br>
            <a:r>
              <a:rPr lang="en-US" dirty="0">
                <a:latin typeface="+mn-lt"/>
              </a:rPr>
              <a:t>Performance Summary</a:t>
            </a:r>
          </a:p>
        </p:txBody>
      </p:sp>
      <p:cxnSp>
        <p:nvCxnSpPr>
          <p:cNvPr id="9" name="Straight Connector 8">
            <a:extLst>
              <a:ext uri="{FF2B5EF4-FFF2-40B4-BE49-F238E27FC236}">
                <a16:creationId xmlns:a16="http://schemas.microsoft.com/office/drawing/2014/main" id="{9388C9C7-8D1D-4315-A6E6-A49F644C5748}"/>
              </a:ext>
            </a:extLst>
          </p:cNvPr>
          <p:cNvCxnSpPr/>
          <p:nvPr/>
        </p:nvCxnSpPr>
        <p:spPr>
          <a:xfrm>
            <a:off x="1721142" y="3691156"/>
            <a:ext cx="8749717" cy="0"/>
          </a:xfrm>
          <a:prstGeom prst="line">
            <a:avLst/>
          </a:prstGeom>
          <a:ln w="12700">
            <a:solidFill>
              <a:srgbClr val="BD4F19"/>
            </a:solidFill>
          </a:ln>
        </p:spPr>
        <p:style>
          <a:lnRef idx="1">
            <a:schemeClr val="accent2"/>
          </a:lnRef>
          <a:fillRef idx="0">
            <a:schemeClr val="accent2"/>
          </a:fillRef>
          <a:effectRef idx="0">
            <a:schemeClr val="accent2"/>
          </a:effectRef>
          <a:fontRef idx="minor">
            <a:schemeClr val="tx1"/>
          </a:fontRef>
        </p:style>
      </p:cxnSp>
      <p:sp>
        <p:nvSpPr>
          <p:cNvPr id="10" name="Rectangle 9">
            <a:extLst>
              <a:ext uri="{FF2B5EF4-FFF2-40B4-BE49-F238E27FC236}">
                <a16:creationId xmlns:a16="http://schemas.microsoft.com/office/drawing/2014/main" id="{2A9C47F0-4EE6-4CA5-A683-680CD000F65D}"/>
              </a:ext>
            </a:extLst>
          </p:cNvPr>
          <p:cNvSpPr/>
          <p:nvPr/>
        </p:nvSpPr>
        <p:spPr>
          <a:xfrm>
            <a:off x="2083266" y="3872518"/>
            <a:ext cx="8025468" cy="646331"/>
          </a:xfrm>
          <a:prstGeom prst="rect">
            <a:avLst/>
          </a:prstGeom>
        </p:spPr>
        <p:txBody>
          <a:bodyPr wrap="square">
            <a:spAutoFit/>
          </a:bodyPr>
          <a:lstStyle/>
          <a:p>
            <a:pPr algn="ctr">
              <a:defRPr/>
            </a:pPr>
            <a:r>
              <a:rPr lang="en-US" altLang="en-US" dirty="0">
                <a:solidFill>
                  <a:schemeClr val="tx1">
                    <a:lumMod val="75000"/>
                    <a:lumOff val="25000"/>
                  </a:schemeClr>
                </a:solidFill>
                <a:latin typeface="Arial Narrow" pitchFamily="34" charset="0"/>
              </a:rPr>
              <a:t>Key Performance Indicators for Safety, Health, Environment &amp; Risk Management (SHERM): </a:t>
            </a:r>
          </a:p>
          <a:p>
            <a:pPr algn="ctr">
              <a:defRPr/>
            </a:pPr>
            <a:r>
              <a:rPr lang="en-US" altLang="en-US" dirty="0">
                <a:solidFill>
                  <a:schemeClr val="tx1">
                    <a:lumMod val="75000"/>
                    <a:lumOff val="25000"/>
                  </a:schemeClr>
                </a:solidFill>
                <a:latin typeface="Arial Narrow" pitchFamily="34" charset="0"/>
              </a:rPr>
              <a:t>Losses, Compliance, Finances, and Client Satisfaction</a:t>
            </a:r>
          </a:p>
        </p:txBody>
      </p:sp>
      <p:pic>
        <p:nvPicPr>
          <p:cNvPr id="6" name="Picture 5">
            <a:extLst>
              <a:ext uri="{FF2B5EF4-FFF2-40B4-BE49-F238E27FC236}">
                <a16:creationId xmlns:a16="http://schemas.microsoft.com/office/drawing/2014/main" id="{4570BA23-3CD9-449F-A343-1ED0895A90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629" y="4662081"/>
            <a:ext cx="2736741" cy="1848464"/>
          </a:xfrm>
          <a:prstGeom prst="rect">
            <a:avLst/>
          </a:prstGeom>
        </p:spPr>
      </p:pic>
    </p:spTree>
    <p:extLst>
      <p:ext uri="{BB962C8B-B14F-4D97-AF65-F5344CB8AC3E}">
        <p14:creationId xmlns:p14="http://schemas.microsoft.com/office/powerpoint/2010/main" val="1926413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9E652733-E783-4AAE-B83A-4AD764685E71}"/>
              </a:ext>
            </a:extLst>
          </p:cNvPr>
          <p:cNvSpPr>
            <a:spLocks noGrp="1"/>
          </p:cNvSpPr>
          <p:nvPr>
            <p:ph type="title"/>
          </p:nvPr>
        </p:nvSpPr>
        <p:spPr>
          <a:xfrm>
            <a:off x="1993640" y="0"/>
            <a:ext cx="8763000" cy="1143000"/>
          </a:xfrm>
        </p:spPr>
        <p:txBody>
          <a:bodyPr/>
          <a:lstStyle/>
          <a:p>
            <a:pPr algn="ctr"/>
            <a:r>
              <a:rPr lang="en-US" altLang="en-US" sz="1600" dirty="0">
                <a:latin typeface="+mn-lt"/>
              </a:rPr>
              <a:t>Annual UTHealth Incidence Rate of Reported Employee Injuries and Illnesses </a:t>
            </a:r>
            <a:br>
              <a:rPr lang="en-US" altLang="en-US" sz="1600" dirty="0">
                <a:latin typeface="+mn-lt"/>
              </a:rPr>
            </a:br>
            <a:r>
              <a:rPr lang="en-US" altLang="en-US" sz="1600" dirty="0">
                <a:latin typeface="+mn-lt"/>
              </a:rPr>
              <a:t>Compared to National Hospital and University Rates </a:t>
            </a:r>
            <a:br>
              <a:rPr lang="en-US" altLang="en-US" sz="1600" dirty="0">
                <a:latin typeface="+mn-lt"/>
              </a:rPr>
            </a:br>
            <a:r>
              <a:rPr lang="en-US" altLang="en-US" sz="1200" dirty="0">
                <a:latin typeface="+mn-lt"/>
              </a:rPr>
              <a:t>(national data source: US Bureau of Labor Statistics)</a:t>
            </a:r>
          </a:p>
        </p:txBody>
      </p:sp>
      <p:graphicFrame>
        <p:nvGraphicFramePr>
          <p:cNvPr id="25603" name="Content Placeholder 3">
            <a:extLst>
              <a:ext uri="{FF2B5EF4-FFF2-40B4-BE49-F238E27FC236}">
                <a16:creationId xmlns:a16="http://schemas.microsoft.com/office/drawing/2014/main" id="{4E321840-82AE-4DA0-B1BE-E69DE1C19039}"/>
              </a:ext>
            </a:extLst>
          </p:cNvPr>
          <p:cNvGraphicFramePr>
            <a:graphicFrameLocks noGrp="1"/>
          </p:cNvGraphicFramePr>
          <p:nvPr>
            <p:ph sz="half" idx="1"/>
            <p:extLst/>
          </p:nvPr>
        </p:nvGraphicFramePr>
        <p:xfrm>
          <a:off x="2876550" y="1638300"/>
          <a:ext cx="6361113" cy="4498975"/>
        </p:xfrm>
        <a:graphic>
          <a:graphicData uri="http://schemas.openxmlformats.org/presentationml/2006/ole">
            <mc:AlternateContent xmlns:mc="http://schemas.openxmlformats.org/markup-compatibility/2006">
              <mc:Choice xmlns:v="urn:schemas-microsoft-com:vml" Requires="v">
                <p:oleObj spid="_x0000_s7178" name="Worksheet" r:id="rId3" imgW="6410482" imgH="4533807" progId="Excel.Sheet.8">
                  <p:embed/>
                </p:oleObj>
              </mc:Choice>
              <mc:Fallback>
                <p:oleObj name="Worksheet" r:id="rId3" imgW="6410482" imgH="4533807" progId="Excel.Sheet.8">
                  <p:embed/>
                  <p:pic>
                    <p:nvPicPr>
                      <p:cNvPr id="25603" name="Content Placeholder 3">
                        <a:extLst>
                          <a:ext uri="{FF2B5EF4-FFF2-40B4-BE49-F238E27FC236}">
                            <a16:creationId xmlns:a16="http://schemas.microsoft.com/office/drawing/2014/main" id="{4E321840-82AE-4DA0-B1BE-E69DE1C19039}"/>
                          </a:ext>
                        </a:extLst>
                      </p:cNvPr>
                      <p:cNvPicPr>
                        <a:picLocks noGrp="1" noChangeArrowheads="1"/>
                      </p:cNvPicPr>
                      <p:nvPr/>
                    </p:nvPicPr>
                    <p:blipFill>
                      <a:blip r:embed="rId4"/>
                      <a:srcRect/>
                      <a:stretch>
                        <a:fillRect/>
                      </a:stretch>
                    </p:blipFill>
                    <p:spPr bwMode="auto">
                      <a:xfrm>
                        <a:off x="2876550" y="1638300"/>
                        <a:ext cx="6361113" cy="4498975"/>
                      </a:xfrm>
                      <a:prstGeom prst="rect">
                        <a:avLst/>
                      </a:prstGeom>
                      <a:noFill/>
                      <a:ln>
                        <a:noFill/>
                      </a:ln>
                    </p:spPr>
                  </p:pic>
                </p:oleObj>
              </mc:Fallback>
            </mc:AlternateContent>
          </a:graphicData>
        </a:graphic>
      </p:graphicFrame>
      <p:sp>
        <p:nvSpPr>
          <p:cNvPr id="25604" name="TextBox 1">
            <a:extLst>
              <a:ext uri="{FF2B5EF4-FFF2-40B4-BE49-F238E27FC236}">
                <a16:creationId xmlns:a16="http://schemas.microsoft.com/office/drawing/2014/main" id="{8B46E913-8100-413F-9110-60E010FDB593}"/>
              </a:ext>
            </a:extLst>
          </p:cNvPr>
          <p:cNvSpPr txBox="1">
            <a:spLocks noChangeArrowheads="1"/>
          </p:cNvSpPr>
          <p:nvPr/>
        </p:nvSpPr>
        <p:spPr bwMode="auto">
          <a:xfrm>
            <a:off x="4759325" y="1143000"/>
            <a:ext cx="28712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latin typeface="Arial" panose="020B0604020202020204" pitchFamily="34" charset="0"/>
              </a:rPr>
              <a:t>Annual Reported Injury/Illness Rates</a:t>
            </a:r>
          </a:p>
        </p:txBody>
      </p:sp>
      <p:sp>
        <p:nvSpPr>
          <p:cNvPr id="2" name="TextBox 1">
            <a:extLst>
              <a:ext uri="{FF2B5EF4-FFF2-40B4-BE49-F238E27FC236}">
                <a16:creationId xmlns:a16="http://schemas.microsoft.com/office/drawing/2014/main" id="{C116570F-0822-47B0-9FAE-A85B2EC9B218}"/>
              </a:ext>
            </a:extLst>
          </p:cNvPr>
          <p:cNvSpPr txBox="1"/>
          <p:nvPr/>
        </p:nvSpPr>
        <p:spPr>
          <a:xfrm>
            <a:off x="8942417" y="2780523"/>
            <a:ext cx="835485" cy="461665"/>
          </a:xfrm>
          <a:prstGeom prst="rect">
            <a:avLst/>
          </a:prstGeom>
          <a:noFill/>
        </p:spPr>
        <p:txBody>
          <a:bodyPr wrap="none" rtlCol="0">
            <a:spAutoFit/>
          </a:bodyPr>
          <a:lstStyle/>
          <a:p>
            <a:r>
              <a:rPr lang="en-US" sz="1200" dirty="0">
                <a:solidFill>
                  <a:schemeClr val="accent5">
                    <a:lumMod val="75000"/>
                  </a:schemeClr>
                </a:solidFill>
              </a:rPr>
              <a:t>Hospitals</a:t>
            </a:r>
          </a:p>
          <a:p>
            <a:r>
              <a:rPr lang="en-US" sz="1200" dirty="0">
                <a:solidFill>
                  <a:schemeClr val="accent5">
                    <a:lumMod val="75000"/>
                  </a:schemeClr>
                </a:solidFill>
              </a:rPr>
              <a:t>NAICS 622</a:t>
            </a:r>
          </a:p>
        </p:txBody>
      </p:sp>
      <p:sp>
        <p:nvSpPr>
          <p:cNvPr id="6" name="TextBox 5">
            <a:extLst>
              <a:ext uri="{FF2B5EF4-FFF2-40B4-BE49-F238E27FC236}">
                <a16:creationId xmlns:a16="http://schemas.microsoft.com/office/drawing/2014/main" id="{51EBFD24-A96B-48BB-B021-451C7A39AD94}"/>
              </a:ext>
            </a:extLst>
          </p:cNvPr>
          <p:cNvSpPr txBox="1"/>
          <p:nvPr/>
        </p:nvSpPr>
        <p:spPr>
          <a:xfrm>
            <a:off x="9026329" y="4537789"/>
            <a:ext cx="914738" cy="461665"/>
          </a:xfrm>
          <a:prstGeom prst="rect">
            <a:avLst/>
          </a:prstGeom>
          <a:noFill/>
        </p:spPr>
        <p:txBody>
          <a:bodyPr wrap="none" rtlCol="0">
            <a:spAutoFit/>
          </a:bodyPr>
          <a:lstStyle/>
          <a:p>
            <a:r>
              <a:rPr lang="en-US" sz="1200" dirty="0">
                <a:solidFill>
                  <a:srgbClr val="FF0000"/>
                </a:solidFill>
              </a:rPr>
              <a:t>Universities</a:t>
            </a:r>
          </a:p>
          <a:p>
            <a:r>
              <a:rPr lang="en-US" sz="1200" dirty="0">
                <a:solidFill>
                  <a:srgbClr val="FF0000"/>
                </a:solidFill>
              </a:rPr>
              <a:t>NAICS 6113</a:t>
            </a:r>
          </a:p>
        </p:txBody>
      </p:sp>
      <p:sp>
        <p:nvSpPr>
          <p:cNvPr id="7" name="TextBox 6">
            <a:extLst>
              <a:ext uri="{FF2B5EF4-FFF2-40B4-BE49-F238E27FC236}">
                <a16:creationId xmlns:a16="http://schemas.microsoft.com/office/drawing/2014/main" id="{E6A3B259-B02B-4ACE-BB90-B50AD58A3849}"/>
              </a:ext>
            </a:extLst>
          </p:cNvPr>
          <p:cNvSpPr txBox="1"/>
          <p:nvPr/>
        </p:nvSpPr>
        <p:spPr>
          <a:xfrm>
            <a:off x="9026329" y="5217755"/>
            <a:ext cx="787395" cy="276999"/>
          </a:xfrm>
          <a:prstGeom prst="rect">
            <a:avLst/>
          </a:prstGeom>
          <a:noFill/>
        </p:spPr>
        <p:txBody>
          <a:bodyPr wrap="none" rtlCol="0">
            <a:spAutoFit/>
          </a:bodyPr>
          <a:lstStyle/>
          <a:p>
            <a:r>
              <a:rPr lang="en-US" sz="1200" b="1" dirty="0">
                <a:solidFill>
                  <a:srgbClr val="BD4F19"/>
                </a:solidFill>
              </a:rPr>
              <a:t>UTHealth</a:t>
            </a:r>
          </a:p>
        </p:txBody>
      </p:sp>
    </p:spTree>
    <p:extLst>
      <p:ext uri="{BB962C8B-B14F-4D97-AF65-F5344CB8AC3E}">
        <p14:creationId xmlns:p14="http://schemas.microsoft.com/office/powerpoint/2010/main" val="3506469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D9652696-13CB-42F7-96F2-EB5231347B1E}"/>
              </a:ext>
            </a:extLst>
          </p:cNvPr>
          <p:cNvSpPr>
            <a:spLocks noGrp="1"/>
          </p:cNvSpPr>
          <p:nvPr>
            <p:ph type="title"/>
          </p:nvPr>
        </p:nvSpPr>
        <p:spPr>
          <a:xfrm>
            <a:off x="1851819" y="436561"/>
            <a:ext cx="8458200" cy="1143000"/>
          </a:xfrm>
        </p:spPr>
        <p:txBody>
          <a:bodyPr/>
          <a:lstStyle/>
          <a:p>
            <a:pPr algn="ctr" eaLnBrk="1" hangingPunct="1"/>
            <a:r>
              <a:rPr lang="en-US" altLang="en-US" sz="1800" dirty="0">
                <a:latin typeface="+mn-lt"/>
              </a:rPr>
              <a:t>Workers’ Compensation Insurance Premium Experience Modifier for </a:t>
            </a:r>
            <a:br>
              <a:rPr lang="en-US" altLang="en-US" sz="1800" dirty="0">
                <a:latin typeface="+mn-lt"/>
              </a:rPr>
            </a:br>
            <a:r>
              <a:rPr lang="en-US" altLang="en-US" sz="1800" dirty="0">
                <a:latin typeface="+mn-lt"/>
              </a:rPr>
              <a:t>UT System Health Institutions Fiscal Years 03 to 21</a:t>
            </a:r>
            <a:br>
              <a:rPr lang="en-US" altLang="en-US" sz="1800" dirty="0">
                <a:latin typeface="+mn-lt"/>
              </a:rPr>
            </a:br>
            <a:r>
              <a:rPr lang="en-US" altLang="en-US" sz="1200" dirty="0">
                <a:latin typeface="+mn-lt"/>
              </a:rPr>
              <a:t>(premium rating based on a three year rolling average as compared to a baseline of 1.00)</a:t>
            </a:r>
          </a:p>
        </p:txBody>
      </p:sp>
      <p:graphicFrame>
        <p:nvGraphicFramePr>
          <p:cNvPr id="2" name="Object 3">
            <a:extLst>
              <a:ext uri="{FF2B5EF4-FFF2-40B4-BE49-F238E27FC236}">
                <a16:creationId xmlns:a16="http://schemas.microsoft.com/office/drawing/2014/main" id="{42173406-986E-4913-A631-3DB691CEFF05}"/>
              </a:ext>
            </a:extLst>
          </p:cNvPr>
          <p:cNvGraphicFramePr>
            <a:graphicFrameLocks noGrp="1" noChangeAspect="1"/>
          </p:cNvGraphicFramePr>
          <p:nvPr>
            <p:ph type="chart" idx="1"/>
            <p:extLst>
              <p:ext uri="{D42A27DB-BD31-4B8C-83A1-F6EECF244321}">
                <p14:modId xmlns:p14="http://schemas.microsoft.com/office/powerpoint/2010/main" val="3481175893"/>
              </p:ext>
            </p:extLst>
          </p:nvPr>
        </p:nvGraphicFramePr>
        <p:xfrm>
          <a:off x="2128548" y="1379913"/>
          <a:ext cx="7780627" cy="4857375"/>
        </p:xfrm>
        <a:graphic>
          <a:graphicData uri="http://schemas.openxmlformats.org/drawingml/2006/chart">
            <c:chart xmlns:c="http://schemas.openxmlformats.org/drawingml/2006/chart" xmlns:r="http://schemas.openxmlformats.org/officeDocument/2006/relationships" r:id="rId2"/>
          </a:graphicData>
        </a:graphic>
      </p:graphicFrame>
      <p:sp>
        <p:nvSpPr>
          <p:cNvPr id="20484" name="Text Box 4">
            <a:extLst>
              <a:ext uri="{FF2B5EF4-FFF2-40B4-BE49-F238E27FC236}">
                <a16:creationId xmlns:a16="http://schemas.microsoft.com/office/drawing/2014/main" id="{65F42D42-9E25-45CC-B8E5-8D8F65618BEE}"/>
              </a:ext>
            </a:extLst>
          </p:cNvPr>
          <p:cNvSpPr txBox="1">
            <a:spLocks noChangeArrowheads="1"/>
          </p:cNvSpPr>
          <p:nvPr/>
        </p:nvSpPr>
        <p:spPr bwMode="auto">
          <a:xfrm>
            <a:off x="8745839" y="4574381"/>
            <a:ext cx="101021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defRPr/>
            </a:pPr>
            <a:r>
              <a:rPr lang="en-US" altLang="en-US" sz="1000" b="1" dirty="0">
                <a:solidFill>
                  <a:schemeClr val="accent3">
                    <a:lumMod val="75000"/>
                  </a:schemeClr>
                </a:solidFill>
              </a:rPr>
              <a:t>UTHSCT (0.163</a:t>
            </a:r>
            <a:r>
              <a:rPr lang="en-US" altLang="en-US" sz="1000" b="1" dirty="0">
                <a:solidFill>
                  <a:srgbClr val="4F81BD">
                    <a:lumMod val="60000"/>
                    <a:lumOff val="40000"/>
                  </a:srgbClr>
                </a:solidFill>
              </a:rPr>
              <a:t>)</a:t>
            </a:r>
          </a:p>
        </p:txBody>
      </p:sp>
      <p:sp>
        <p:nvSpPr>
          <p:cNvPr id="26629" name="Text Box 5">
            <a:extLst>
              <a:ext uri="{FF2B5EF4-FFF2-40B4-BE49-F238E27FC236}">
                <a16:creationId xmlns:a16="http://schemas.microsoft.com/office/drawing/2014/main" id="{829A8AAF-0D51-4CCB-AB4A-E7CDE2DC4FA4}"/>
              </a:ext>
            </a:extLst>
          </p:cNvPr>
          <p:cNvSpPr txBox="1">
            <a:spLocks noChangeArrowheads="1"/>
          </p:cNvSpPr>
          <p:nvPr/>
        </p:nvSpPr>
        <p:spPr bwMode="auto">
          <a:xfrm>
            <a:off x="8748964" y="4837906"/>
            <a:ext cx="1066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b="1" dirty="0">
                <a:solidFill>
                  <a:srgbClr val="7030A0"/>
                </a:solidFill>
              </a:rPr>
              <a:t>UTMB (0.120)</a:t>
            </a:r>
          </a:p>
        </p:txBody>
      </p:sp>
      <p:sp>
        <p:nvSpPr>
          <p:cNvPr id="26630" name="Text Box 6">
            <a:extLst>
              <a:ext uri="{FF2B5EF4-FFF2-40B4-BE49-F238E27FC236}">
                <a16:creationId xmlns:a16="http://schemas.microsoft.com/office/drawing/2014/main" id="{CCBE8B32-1935-46B4-B9DC-3B925A8D4D65}"/>
              </a:ext>
            </a:extLst>
          </p:cNvPr>
          <p:cNvSpPr txBox="1">
            <a:spLocks noChangeArrowheads="1"/>
          </p:cNvSpPr>
          <p:nvPr/>
        </p:nvSpPr>
        <p:spPr bwMode="auto">
          <a:xfrm>
            <a:off x="8749603" y="4960144"/>
            <a:ext cx="10763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b="1" dirty="0">
                <a:solidFill>
                  <a:srgbClr val="00B0F0"/>
                </a:solidFill>
              </a:rPr>
              <a:t>UTHSCSA (0.104)</a:t>
            </a:r>
          </a:p>
        </p:txBody>
      </p:sp>
      <p:sp>
        <p:nvSpPr>
          <p:cNvPr id="26631" name="Text Box 7">
            <a:extLst>
              <a:ext uri="{FF2B5EF4-FFF2-40B4-BE49-F238E27FC236}">
                <a16:creationId xmlns:a16="http://schemas.microsoft.com/office/drawing/2014/main" id="{9C752B01-1370-483C-A208-1C01313ACBA6}"/>
              </a:ext>
            </a:extLst>
          </p:cNvPr>
          <p:cNvSpPr txBox="1">
            <a:spLocks noChangeArrowheads="1"/>
          </p:cNvSpPr>
          <p:nvPr/>
        </p:nvSpPr>
        <p:spPr bwMode="auto">
          <a:xfrm>
            <a:off x="8739830" y="5091112"/>
            <a:ext cx="11095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b="1" dirty="0">
                <a:solidFill>
                  <a:srgbClr val="FF0000"/>
                </a:solidFill>
              </a:rPr>
              <a:t>UTSWMCD (.087)</a:t>
            </a:r>
          </a:p>
        </p:txBody>
      </p:sp>
      <p:sp>
        <p:nvSpPr>
          <p:cNvPr id="26632" name="Text Box 9">
            <a:extLst>
              <a:ext uri="{FF2B5EF4-FFF2-40B4-BE49-F238E27FC236}">
                <a16:creationId xmlns:a16="http://schemas.microsoft.com/office/drawing/2014/main" id="{013D939C-F9A6-4ABA-8DC9-954D9A8F0280}"/>
              </a:ext>
            </a:extLst>
          </p:cNvPr>
          <p:cNvSpPr txBox="1">
            <a:spLocks noChangeArrowheads="1"/>
          </p:cNvSpPr>
          <p:nvPr/>
        </p:nvSpPr>
        <p:spPr bwMode="auto">
          <a:xfrm>
            <a:off x="8748490" y="5361780"/>
            <a:ext cx="114165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b="1" dirty="0">
                <a:solidFill>
                  <a:srgbClr val="000066"/>
                </a:solidFill>
              </a:rPr>
              <a:t>UTMDACC (0.040)</a:t>
            </a:r>
          </a:p>
        </p:txBody>
      </p:sp>
      <p:sp>
        <p:nvSpPr>
          <p:cNvPr id="26633" name="Line 10">
            <a:extLst>
              <a:ext uri="{FF2B5EF4-FFF2-40B4-BE49-F238E27FC236}">
                <a16:creationId xmlns:a16="http://schemas.microsoft.com/office/drawing/2014/main" id="{56A3E9A6-1F2F-42FA-B4A7-CB2FCEEA04F6}"/>
              </a:ext>
            </a:extLst>
          </p:cNvPr>
          <p:cNvSpPr>
            <a:spLocks noChangeShapeType="1"/>
          </p:cNvSpPr>
          <p:nvPr/>
        </p:nvSpPr>
        <p:spPr bwMode="auto">
          <a:xfrm>
            <a:off x="3114669" y="2160589"/>
            <a:ext cx="0" cy="3609975"/>
          </a:xfrm>
          <a:prstGeom prst="line">
            <a:avLst/>
          </a:prstGeom>
          <a:noFill/>
          <a:ln w="9525">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6634" name="Text Box 11">
            <a:extLst>
              <a:ext uri="{FF2B5EF4-FFF2-40B4-BE49-F238E27FC236}">
                <a16:creationId xmlns:a16="http://schemas.microsoft.com/office/drawing/2014/main" id="{B49ABFE5-F302-485D-9F83-3EDA463F47DF}"/>
              </a:ext>
            </a:extLst>
          </p:cNvPr>
          <p:cNvSpPr txBox="1">
            <a:spLocks noChangeArrowheads="1"/>
          </p:cNvSpPr>
          <p:nvPr/>
        </p:nvSpPr>
        <p:spPr bwMode="auto">
          <a:xfrm>
            <a:off x="2648557" y="1860035"/>
            <a:ext cx="1219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800" dirty="0">
                <a:solidFill>
                  <a:srgbClr val="777777"/>
                </a:solidFill>
                <a:latin typeface="Arial" panose="020B0604020202020204" pitchFamily="34" charset="0"/>
              </a:rPr>
              <a:t>Oversight by  SHERM</a:t>
            </a:r>
          </a:p>
        </p:txBody>
      </p:sp>
      <p:sp>
        <p:nvSpPr>
          <p:cNvPr id="26635" name="TextBox 11">
            <a:extLst>
              <a:ext uri="{FF2B5EF4-FFF2-40B4-BE49-F238E27FC236}">
                <a16:creationId xmlns:a16="http://schemas.microsoft.com/office/drawing/2014/main" id="{66B91FB8-F914-49A8-AB5F-1FC9CB493098}"/>
              </a:ext>
            </a:extLst>
          </p:cNvPr>
          <p:cNvSpPr txBox="1">
            <a:spLocks noChangeArrowheads="1"/>
          </p:cNvSpPr>
          <p:nvPr/>
        </p:nvSpPr>
        <p:spPr bwMode="auto">
          <a:xfrm>
            <a:off x="5715000" y="6248401"/>
            <a:ext cx="1060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solidFill>
                  <a:srgbClr val="000000"/>
                </a:solidFill>
                <a:latin typeface="Arial" panose="020B0604020202020204" pitchFamily="34" charset="0"/>
              </a:rPr>
              <a:t>Fiscal Year</a:t>
            </a:r>
          </a:p>
        </p:txBody>
      </p:sp>
      <p:sp>
        <p:nvSpPr>
          <p:cNvPr id="26636" name="TextBox 1">
            <a:extLst>
              <a:ext uri="{FF2B5EF4-FFF2-40B4-BE49-F238E27FC236}">
                <a16:creationId xmlns:a16="http://schemas.microsoft.com/office/drawing/2014/main" id="{09E1A12B-439D-4F15-A96E-77DAE0C4BEFE}"/>
              </a:ext>
            </a:extLst>
          </p:cNvPr>
          <p:cNvSpPr txBox="1">
            <a:spLocks noChangeArrowheads="1"/>
          </p:cNvSpPr>
          <p:nvPr/>
        </p:nvSpPr>
        <p:spPr bwMode="auto">
          <a:xfrm>
            <a:off x="8737168" y="5213349"/>
            <a:ext cx="10887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dirty="0">
                <a:solidFill>
                  <a:srgbClr val="FF6600"/>
                </a:solidFill>
                <a:latin typeface="Arial" panose="020B0604020202020204" pitchFamily="34" charset="0"/>
              </a:rPr>
              <a:t>UTHSCH (.064)</a:t>
            </a:r>
          </a:p>
        </p:txBody>
      </p:sp>
      <p:sp>
        <p:nvSpPr>
          <p:cNvPr id="13" name="Rectangle 12">
            <a:extLst>
              <a:ext uri="{FF2B5EF4-FFF2-40B4-BE49-F238E27FC236}">
                <a16:creationId xmlns:a16="http://schemas.microsoft.com/office/drawing/2014/main" id="{DE38B478-58F5-49BC-80C7-46E3007511C2}"/>
              </a:ext>
            </a:extLst>
          </p:cNvPr>
          <p:cNvSpPr/>
          <p:nvPr/>
        </p:nvSpPr>
        <p:spPr>
          <a:xfrm>
            <a:off x="7432073" y="1782526"/>
            <a:ext cx="1664237" cy="369332"/>
          </a:xfrm>
          <a:prstGeom prst="rect">
            <a:avLst/>
          </a:prstGeom>
        </p:spPr>
        <p:txBody>
          <a:bodyPr wrap="none">
            <a:spAutoFit/>
          </a:bodyPr>
          <a:lstStyle/>
          <a:p>
            <a:pPr algn="ctr">
              <a:defRPr/>
            </a:pPr>
            <a:r>
              <a:rPr lang="en-US" sz="900" dirty="0">
                <a:solidFill>
                  <a:schemeClr val="bg1">
                    <a:lumMod val="50000"/>
                  </a:schemeClr>
                </a:solidFill>
              </a:rPr>
              <a:t>Medical Residents transitioned </a:t>
            </a:r>
          </a:p>
          <a:p>
            <a:pPr algn="ctr">
              <a:defRPr/>
            </a:pPr>
            <a:r>
              <a:rPr lang="en-US" sz="900" dirty="0">
                <a:solidFill>
                  <a:schemeClr val="bg1">
                    <a:lumMod val="50000"/>
                  </a:schemeClr>
                </a:solidFill>
              </a:rPr>
              <a:t>to become Employees</a:t>
            </a:r>
          </a:p>
        </p:txBody>
      </p:sp>
      <p:cxnSp>
        <p:nvCxnSpPr>
          <p:cNvPr id="14" name="Straight Connector 13">
            <a:extLst>
              <a:ext uri="{FF2B5EF4-FFF2-40B4-BE49-F238E27FC236}">
                <a16:creationId xmlns:a16="http://schemas.microsoft.com/office/drawing/2014/main" id="{B56D7734-497A-4E3C-BDFA-0B9B37C4DB72}"/>
              </a:ext>
            </a:extLst>
          </p:cNvPr>
          <p:cNvCxnSpPr>
            <a:cxnSpLocks/>
          </p:cNvCxnSpPr>
          <p:nvPr/>
        </p:nvCxnSpPr>
        <p:spPr>
          <a:xfrm>
            <a:off x="8264191" y="2143127"/>
            <a:ext cx="0" cy="3627437"/>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1571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E65EAB5-DF0B-4D31-B3F0-A8360BFD7124}"/>
              </a:ext>
            </a:extLst>
          </p:cNvPr>
          <p:cNvSpPr>
            <a:spLocks noGrp="1"/>
          </p:cNvSpPr>
          <p:nvPr>
            <p:ph type="title"/>
          </p:nvPr>
        </p:nvSpPr>
        <p:spPr>
          <a:xfrm>
            <a:off x="1981200" y="76200"/>
            <a:ext cx="8229600" cy="1208088"/>
          </a:xfrm>
        </p:spPr>
        <p:txBody>
          <a:bodyPr/>
          <a:lstStyle/>
          <a:p>
            <a:pPr algn="ctr" eaLnBrk="1" hangingPunct="1"/>
            <a:r>
              <a:rPr lang="en-US" altLang="en-US" sz="2400" dirty="0">
                <a:latin typeface="+mn-lt"/>
              </a:rPr>
              <a:t>FY21 Retained Property Losses</a:t>
            </a:r>
            <a:br>
              <a:rPr lang="en-US" altLang="en-US" dirty="0">
                <a:latin typeface="+mn-lt"/>
              </a:rPr>
            </a:br>
            <a:endParaRPr lang="en-US" altLang="en-US" dirty="0">
              <a:latin typeface="+mn-lt"/>
            </a:endParaRPr>
          </a:p>
        </p:txBody>
      </p:sp>
      <p:sp>
        <p:nvSpPr>
          <p:cNvPr id="5" name="Text Placeholder 4">
            <a:extLst>
              <a:ext uri="{FF2B5EF4-FFF2-40B4-BE49-F238E27FC236}">
                <a16:creationId xmlns:a16="http://schemas.microsoft.com/office/drawing/2014/main" id="{598B0617-A236-4E4C-AEC3-573473CB0963}"/>
              </a:ext>
            </a:extLst>
          </p:cNvPr>
          <p:cNvSpPr>
            <a:spLocks noGrp="1"/>
          </p:cNvSpPr>
          <p:nvPr>
            <p:ph sz="half" idx="1"/>
          </p:nvPr>
        </p:nvSpPr>
        <p:spPr>
          <a:xfrm>
            <a:off x="939568" y="723900"/>
            <a:ext cx="4319819" cy="6172200"/>
          </a:xfrm>
        </p:spPr>
        <p:txBody>
          <a:bodyPr rtlCol="0">
            <a:normAutofit fontScale="92500" lnSpcReduction="20000"/>
          </a:bodyPr>
          <a:lstStyle/>
          <a:p>
            <a:pPr>
              <a:defRPr sz="1000"/>
            </a:pPr>
            <a:endParaRPr lang="en-US" sz="1000" dirty="0">
              <a:solidFill>
                <a:srgbClr val="000000"/>
              </a:solidFill>
              <a:cs typeface="Arial"/>
            </a:endParaRPr>
          </a:p>
          <a:p>
            <a:pPr>
              <a:buFont typeface="Wingdings" pitchFamily="2" charset="2"/>
              <a:buChar char="§"/>
              <a:defRPr sz="1000"/>
            </a:pPr>
            <a:r>
              <a:rPr lang="en-US" sz="1300" b="1" dirty="0">
                <a:solidFill>
                  <a:srgbClr val="000000"/>
                </a:solidFill>
                <a:cs typeface="Arial"/>
              </a:rPr>
              <a:t>Notable Retained Losses (inclusive of insurance deductibles)</a:t>
            </a:r>
          </a:p>
          <a:p>
            <a:pPr marL="457200" lvl="1" indent="0">
              <a:buNone/>
              <a:defRPr sz="1000"/>
            </a:pPr>
            <a:endParaRPr lang="en-US" sz="1050" b="1" dirty="0">
              <a:solidFill>
                <a:srgbClr val="000000"/>
              </a:solidFill>
              <a:cs typeface="Arial"/>
            </a:endParaRPr>
          </a:p>
          <a:p>
            <a:pPr>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None/>
              <a:defRPr sz="1000"/>
            </a:pPr>
            <a:endParaRPr lang="en-US" sz="1050" dirty="0">
              <a:solidFill>
                <a:srgbClr val="000000"/>
              </a:solidFill>
              <a:cs typeface="Arial"/>
            </a:endParaRPr>
          </a:p>
          <a:p>
            <a:pPr>
              <a:buFont typeface="Wingdings" pitchFamily="2" charset="2"/>
              <a:buChar char="§"/>
              <a:defRPr sz="1000"/>
            </a:pPr>
            <a:r>
              <a:rPr lang="en-US" sz="1400" b="1" dirty="0">
                <a:solidFill>
                  <a:srgbClr val="000000"/>
                </a:solidFill>
                <a:cs typeface="Arial"/>
              </a:rPr>
              <a:t>Losses incurred and covered by third party</a:t>
            </a:r>
          </a:p>
          <a:p>
            <a:pPr lvl="1">
              <a:defRPr sz="1000"/>
            </a:pPr>
            <a:r>
              <a:rPr lang="en-US" sz="1400" dirty="0">
                <a:solidFill>
                  <a:srgbClr val="000000"/>
                </a:solidFill>
                <a:cs typeface="Arial"/>
              </a:rPr>
              <a:t>Auto-------------1/2021    $6,484</a:t>
            </a:r>
          </a:p>
          <a:p>
            <a:pPr lvl="1">
              <a:defRPr sz="1000"/>
            </a:pPr>
            <a:endParaRPr lang="en-US" sz="1400" dirty="0">
              <a:solidFill>
                <a:srgbClr val="000000"/>
              </a:solidFill>
              <a:cs typeface="Arial"/>
            </a:endParaRPr>
          </a:p>
          <a:p>
            <a:pPr lvl="1">
              <a:buFont typeface="Wingdings" pitchFamily="2" charset="2"/>
              <a:buChar char="§"/>
              <a:defRPr sz="1000"/>
            </a:pPr>
            <a:endParaRPr lang="en-US" sz="1400" dirty="0">
              <a:solidFill>
                <a:srgbClr val="000000"/>
              </a:solidFill>
              <a:cs typeface="Arial"/>
            </a:endParaRPr>
          </a:p>
          <a:p>
            <a:pPr>
              <a:buFont typeface="Wingdings" pitchFamily="2" charset="2"/>
              <a:buChar char="§"/>
              <a:defRPr sz="1000"/>
            </a:pPr>
            <a:r>
              <a:rPr lang="en-US" sz="1400" b="1" dirty="0">
                <a:solidFill>
                  <a:srgbClr val="000000"/>
                </a:solidFill>
                <a:cs typeface="Arial"/>
              </a:rPr>
              <a:t>Losses incurred and covered by UTS insurance</a:t>
            </a:r>
          </a:p>
          <a:p>
            <a:pPr lvl="1">
              <a:buFont typeface="Wingdings" pitchFamily="2" charset="2"/>
              <a:buChar char="§"/>
              <a:defRPr sz="1000"/>
            </a:pPr>
            <a:r>
              <a:rPr lang="en-US" sz="1400" dirty="0">
                <a:solidFill>
                  <a:srgbClr val="000000"/>
                </a:solidFill>
                <a:cs typeface="Arial"/>
              </a:rPr>
              <a:t>Auto---------------12/2020  $7,776</a:t>
            </a:r>
          </a:p>
          <a:p>
            <a:pPr lvl="1">
              <a:buFont typeface="Wingdings" pitchFamily="2" charset="2"/>
              <a:buChar char="§"/>
              <a:defRPr sz="1000"/>
            </a:pPr>
            <a:r>
              <a:rPr lang="en-US" sz="1400" dirty="0">
                <a:solidFill>
                  <a:srgbClr val="000000"/>
                </a:solidFill>
                <a:cs typeface="Arial"/>
              </a:rPr>
              <a:t>Auto----------------1/2021   $35,649</a:t>
            </a:r>
          </a:p>
          <a:p>
            <a:pPr lvl="1">
              <a:buFont typeface="Wingdings" pitchFamily="2" charset="2"/>
              <a:buChar char="§"/>
              <a:defRPr sz="1000"/>
            </a:pPr>
            <a:r>
              <a:rPr lang="en-US" sz="1400" dirty="0">
                <a:solidFill>
                  <a:srgbClr val="000000"/>
                </a:solidFill>
                <a:cs typeface="Arial"/>
              </a:rPr>
              <a:t>Auto----------------1/2021   $15,605</a:t>
            </a:r>
          </a:p>
          <a:p>
            <a:pPr lvl="1">
              <a:buFont typeface="Wingdings" pitchFamily="2" charset="2"/>
              <a:buChar char="§"/>
              <a:defRPr sz="1000"/>
            </a:pPr>
            <a:r>
              <a:rPr lang="en-US" sz="1400" dirty="0">
                <a:solidFill>
                  <a:srgbClr val="000000"/>
                </a:solidFill>
                <a:cs typeface="Arial"/>
              </a:rPr>
              <a:t>Auto----------------8/2021   $5,861</a:t>
            </a:r>
          </a:p>
          <a:p>
            <a:pPr lvl="1">
              <a:buFont typeface="Wingdings" pitchFamily="2" charset="2"/>
              <a:buChar char="§"/>
              <a:defRPr sz="1000"/>
            </a:pPr>
            <a:endParaRPr lang="en-US" sz="1400" dirty="0">
              <a:solidFill>
                <a:srgbClr val="000000"/>
              </a:solidFill>
              <a:cs typeface="Arial"/>
            </a:endParaRPr>
          </a:p>
          <a:p>
            <a:pPr lvl="1">
              <a:buFont typeface="Wingdings" pitchFamily="2" charset="2"/>
              <a:buChar char="§"/>
              <a:defRPr sz="1000"/>
            </a:pPr>
            <a:endParaRPr lang="en-US" sz="1400" dirty="0">
              <a:solidFill>
                <a:srgbClr val="000000"/>
              </a:solidFill>
              <a:cs typeface="Arial"/>
            </a:endParaRPr>
          </a:p>
          <a:p>
            <a:pPr marL="457200" lvl="1" indent="0">
              <a:buNone/>
              <a:defRPr sz="1000"/>
            </a:pPr>
            <a:endParaRPr lang="en-US" sz="800" dirty="0">
              <a:solidFill>
                <a:srgbClr val="000000"/>
              </a:solidFill>
              <a:cs typeface="Arial"/>
            </a:endParaRPr>
          </a:p>
          <a:p>
            <a:pPr lvl="1">
              <a:buFont typeface="Wingdings" pitchFamily="2" charset="2"/>
              <a:buChar char="§"/>
              <a:defRPr sz="1000"/>
            </a:pPr>
            <a:endParaRPr lang="en-US" sz="650" dirty="0">
              <a:solidFill>
                <a:srgbClr val="000000"/>
              </a:solidFill>
              <a:cs typeface="Arial"/>
            </a:endParaRPr>
          </a:p>
          <a:p>
            <a:pPr>
              <a:defRPr sz="1000"/>
            </a:pPr>
            <a:endParaRPr lang="en-US" sz="1050" dirty="0">
              <a:solidFill>
                <a:srgbClr val="000000"/>
              </a:solidFill>
              <a:cs typeface="Arial"/>
            </a:endParaRPr>
          </a:p>
          <a:p>
            <a:pPr>
              <a:defRPr sz="1000"/>
            </a:pPr>
            <a:endParaRPr lang="en-US" sz="1000" b="1" dirty="0">
              <a:solidFill>
                <a:srgbClr val="000000"/>
              </a:solidFill>
              <a:cs typeface="Arial"/>
            </a:endParaRPr>
          </a:p>
          <a:p>
            <a:pPr>
              <a:defRPr sz="1000"/>
            </a:pPr>
            <a:endParaRPr lang="en-US" sz="1050" dirty="0">
              <a:solidFill>
                <a:srgbClr val="000000"/>
              </a:solidFill>
              <a:cs typeface="Arial"/>
            </a:endParaRPr>
          </a:p>
          <a:p>
            <a:pPr>
              <a:defRPr/>
            </a:pPr>
            <a:endParaRPr lang="en-US" dirty="0"/>
          </a:p>
        </p:txBody>
      </p:sp>
      <p:graphicFrame>
        <p:nvGraphicFramePr>
          <p:cNvPr id="27653" name="Chart 2">
            <a:extLst>
              <a:ext uri="{FF2B5EF4-FFF2-40B4-BE49-F238E27FC236}">
                <a16:creationId xmlns:a16="http://schemas.microsoft.com/office/drawing/2014/main" id="{AF118245-49A4-4622-8413-01B1A0441BB6}"/>
              </a:ext>
            </a:extLst>
          </p:cNvPr>
          <p:cNvGraphicFramePr>
            <a:graphicFrameLocks/>
          </p:cNvGraphicFramePr>
          <p:nvPr>
            <p:extLst>
              <p:ext uri="{D42A27DB-BD31-4B8C-83A1-F6EECF244321}">
                <p14:modId xmlns:p14="http://schemas.microsoft.com/office/powerpoint/2010/main" val="2133679400"/>
              </p:ext>
            </p:extLst>
          </p:nvPr>
        </p:nvGraphicFramePr>
        <p:xfrm>
          <a:off x="6919509" y="945455"/>
          <a:ext cx="4449762" cy="4965700"/>
        </p:xfrm>
        <a:graphic>
          <a:graphicData uri="http://schemas.openxmlformats.org/presentationml/2006/ole">
            <mc:AlternateContent xmlns:mc="http://schemas.openxmlformats.org/markup-compatibility/2006">
              <mc:Choice xmlns:v="urn:schemas-microsoft-com:vml" Requires="v">
                <p:oleObj spid="_x0000_s8203" name="Worksheet" r:id="rId3" imgW="4448287" imgH="4962492" progId="Excel.Sheet.8">
                  <p:embed/>
                </p:oleObj>
              </mc:Choice>
              <mc:Fallback>
                <p:oleObj name="Worksheet" r:id="rId3" imgW="4448287" imgH="4962492" progId="Excel.Sheet.8">
                  <p:embed/>
                  <p:pic>
                    <p:nvPicPr>
                      <p:cNvPr id="27653" name="Chart 2">
                        <a:extLst>
                          <a:ext uri="{FF2B5EF4-FFF2-40B4-BE49-F238E27FC236}">
                            <a16:creationId xmlns:a16="http://schemas.microsoft.com/office/drawing/2014/main" id="{AF118245-49A4-4622-8413-01B1A0441BB6}"/>
                          </a:ext>
                        </a:extLst>
                      </p:cNvPr>
                      <p:cNvPicPr>
                        <a:picLocks noChangeArrowheads="1"/>
                      </p:cNvPicPr>
                      <p:nvPr/>
                    </p:nvPicPr>
                    <p:blipFill>
                      <a:blip r:embed="rId4"/>
                      <a:srcRect/>
                      <a:stretch>
                        <a:fillRect/>
                      </a:stretch>
                    </p:blipFill>
                    <p:spPr bwMode="auto">
                      <a:xfrm>
                        <a:off x="6919509" y="945455"/>
                        <a:ext cx="4449762"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Connector 7">
            <a:extLst>
              <a:ext uri="{FF2B5EF4-FFF2-40B4-BE49-F238E27FC236}">
                <a16:creationId xmlns:a16="http://schemas.microsoft.com/office/drawing/2014/main" id="{79248D57-DCBC-4221-B556-F757D0459642}"/>
              </a:ext>
            </a:extLst>
          </p:cNvPr>
          <p:cNvCxnSpPr/>
          <p:nvPr/>
        </p:nvCxnSpPr>
        <p:spPr>
          <a:xfrm rot="5400000">
            <a:off x="3070356" y="3544078"/>
            <a:ext cx="5791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655" name="Rectangle 10">
            <a:extLst>
              <a:ext uri="{FF2B5EF4-FFF2-40B4-BE49-F238E27FC236}">
                <a16:creationId xmlns:a16="http://schemas.microsoft.com/office/drawing/2014/main" id="{B947691C-F9F0-453A-8676-B6678F8A75B6}"/>
              </a:ext>
            </a:extLst>
          </p:cNvPr>
          <p:cNvSpPr>
            <a:spLocks noChangeArrowheads="1"/>
          </p:cNvSpPr>
          <p:nvPr/>
        </p:nvSpPr>
        <p:spPr bwMode="auto">
          <a:xfrm>
            <a:off x="7215188" y="2557464"/>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a:solidFill>
                <a:srgbClr val="000000"/>
              </a:solidFill>
              <a:latin typeface="Arial" panose="020B0604020202020204" pitchFamily="34" charset="0"/>
            </a:endParaRPr>
          </a:p>
        </p:txBody>
      </p:sp>
      <p:graphicFrame>
        <p:nvGraphicFramePr>
          <p:cNvPr id="11" name="Table 10">
            <a:extLst>
              <a:ext uri="{FF2B5EF4-FFF2-40B4-BE49-F238E27FC236}">
                <a16:creationId xmlns:a16="http://schemas.microsoft.com/office/drawing/2014/main" id="{B78A903B-21A2-48BB-A2F4-4CC4F45751EF}"/>
              </a:ext>
            </a:extLst>
          </p:cNvPr>
          <p:cNvGraphicFramePr>
            <a:graphicFrameLocks noGrp="1"/>
          </p:cNvGraphicFramePr>
          <p:nvPr>
            <p:extLst>
              <p:ext uri="{D42A27DB-BD31-4B8C-83A1-F6EECF244321}">
                <p14:modId xmlns:p14="http://schemas.microsoft.com/office/powerpoint/2010/main" val="3876747912"/>
              </p:ext>
            </p:extLst>
          </p:nvPr>
        </p:nvGraphicFramePr>
        <p:xfrm>
          <a:off x="1225882" y="1284288"/>
          <a:ext cx="3511552" cy="3170674"/>
        </p:xfrm>
        <a:graphic>
          <a:graphicData uri="http://schemas.openxmlformats.org/drawingml/2006/table">
            <a:tbl>
              <a:tblPr firstRow="1" bandRow="1">
                <a:tableStyleId>{5C22544A-7EE6-4342-B048-85BDC9FD1C3A}</a:tableStyleId>
              </a:tblPr>
              <a:tblGrid>
                <a:gridCol w="877888">
                  <a:extLst>
                    <a:ext uri="{9D8B030D-6E8A-4147-A177-3AD203B41FA5}">
                      <a16:colId xmlns:a16="http://schemas.microsoft.com/office/drawing/2014/main" val="20000"/>
                    </a:ext>
                  </a:extLst>
                </a:gridCol>
                <a:gridCol w="877888">
                  <a:extLst>
                    <a:ext uri="{9D8B030D-6E8A-4147-A177-3AD203B41FA5}">
                      <a16:colId xmlns:a16="http://schemas.microsoft.com/office/drawing/2014/main" val="20001"/>
                    </a:ext>
                  </a:extLst>
                </a:gridCol>
                <a:gridCol w="877888">
                  <a:extLst>
                    <a:ext uri="{9D8B030D-6E8A-4147-A177-3AD203B41FA5}">
                      <a16:colId xmlns:a16="http://schemas.microsoft.com/office/drawing/2014/main" val="20002"/>
                    </a:ext>
                  </a:extLst>
                </a:gridCol>
                <a:gridCol w="877888">
                  <a:extLst>
                    <a:ext uri="{9D8B030D-6E8A-4147-A177-3AD203B41FA5}">
                      <a16:colId xmlns:a16="http://schemas.microsoft.com/office/drawing/2014/main" val="20003"/>
                    </a:ext>
                  </a:extLst>
                </a:gridCol>
              </a:tblGrid>
              <a:tr h="243899">
                <a:tc>
                  <a:txBody>
                    <a:bodyPr/>
                    <a:lstStyle/>
                    <a:p>
                      <a:pPr algn="ctr"/>
                      <a:r>
                        <a:rPr lang="en-US" sz="1000" dirty="0"/>
                        <a:t>Type</a:t>
                      </a:r>
                    </a:p>
                  </a:txBody>
                  <a:tcPr marT="45725" marB="45725"/>
                </a:tc>
                <a:tc>
                  <a:txBody>
                    <a:bodyPr/>
                    <a:lstStyle/>
                    <a:p>
                      <a:pPr algn="ctr"/>
                      <a:r>
                        <a:rPr lang="en-US" sz="1000" dirty="0"/>
                        <a:t>Location</a:t>
                      </a:r>
                    </a:p>
                  </a:txBody>
                  <a:tcPr marT="45725" marB="45725"/>
                </a:tc>
                <a:tc>
                  <a:txBody>
                    <a:bodyPr/>
                    <a:lstStyle/>
                    <a:p>
                      <a:pPr algn="ctr"/>
                      <a:r>
                        <a:rPr lang="en-US" sz="1000" dirty="0"/>
                        <a:t>Date</a:t>
                      </a:r>
                    </a:p>
                  </a:txBody>
                  <a:tcPr marT="45725" marB="45725"/>
                </a:tc>
                <a:tc>
                  <a:txBody>
                    <a:bodyPr/>
                    <a:lstStyle/>
                    <a:p>
                      <a:pPr algn="ctr"/>
                      <a:r>
                        <a:rPr lang="en-US" sz="1000" dirty="0"/>
                        <a:t>Cost</a:t>
                      </a:r>
                    </a:p>
                  </a:txBody>
                  <a:tcPr marT="45725" marB="45725"/>
                </a:tc>
                <a:extLst>
                  <a:ext uri="{0D108BD9-81ED-4DB2-BD59-A6C34878D82A}">
                    <a16:rowId xmlns:a16="http://schemas.microsoft.com/office/drawing/2014/main" val="10000"/>
                  </a:ext>
                </a:extLst>
              </a:tr>
              <a:tr h="243886">
                <a:tc>
                  <a:txBody>
                    <a:bodyPr/>
                    <a:lstStyle/>
                    <a:p>
                      <a:pPr algn="ctr"/>
                      <a:r>
                        <a:rPr lang="en-US" sz="1000" dirty="0"/>
                        <a:t>Water</a:t>
                      </a:r>
                    </a:p>
                  </a:txBody>
                  <a:tcPr marT="45725" marB="45725"/>
                </a:tc>
                <a:tc>
                  <a:txBody>
                    <a:bodyPr/>
                    <a:lstStyle/>
                    <a:p>
                      <a:pPr algn="ctr"/>
                      <a:r>
                        <a:rPr lang="en-US" sz="1000" dirty="0"/>
                        <a:t>UPB</a:t>
                      </a:r>
                    </a:p>
                  </a:txBody>
                  <a:tcPr marT="45725" marB="45725"/>
                </a:tc>
                <a:tc>
                  <a:txBody>
                    <a:bodyPr/>
                    <a:lstStyle/>
                    <a:p>
                      <a:pPr algn="ctr"/>
                      <a:r>
                        <a:rPr lang="en-US" sz="1000" dirty="0"/>
                        <a:t>12/27/20</a:t>
                      </a:r>
                    </a:p>
                  </a:txBody>
                  <a:tcPr marT="45725" marB="45725"/>
                </a:tc>
                <a:tc>
                  <a:txBody>
                    <a:bodyPr/>
                    <a:lstStyle/>
                    <a:p>
                      <a:pPr algn="r"/>
                      <a:r>
                        <a:rPr lang="en-US" sz="1000" dirty="0"/>
                        <a:t>$48,500</a:t>
                      </a:r>
                    </a:p>
                  </a:txBody>
                  <a:tcPr marT="45725" marB="45725"/>
                </a:tc>
                <a:extLst>
                  <a:ext uri="{0D108BD9-81ED-4DB2-BD59-A6C34878D82A}">
                    <a16:rowId xmlns:a16="http://schemas.microsoft.com/office/drawing/2014/main" val="10001"/>
                  </a:ext>
                </a:extLst>
              </a:tr>
              <a:tr h="243899">
                <a:tc>
                  <a:txBody>
                    <a:bodyPr/>
                    <a:lstStyle/>
                    <a:p>
                      <a:pPr algn="ctr"/>
                      <a:r>
                        <a:rPr lang="en-US" sz="1000" dirty="0"/>
                        <a:t>Water</a:t>
                      </a:r>
                    </a:p>
                  </a:txBody>
                  <a:tcPr marT="45725" marB="45725"/>
                </a:tc>
                <a:tc>
                  <a:txBody>
                    <a:bodyPr/>
                    <a:lstStyle/>
                    <a:p>
                      <a:pPr algn="ctr"/>
                      <a:r>
                        <a:rPr lang="en-US" sz="1000" dirty="0"/>
                        <a:t>SPH</a:t>
                      </a:r>
                    </a:p>
                  </a:txBody>
                  <a:tcPr marT="45725" marB="45725"/>
                </a:tc>
                <a:tc>
                  <a:txBody>
                    <a:bodyPr/>
                    <a:lstStyle/>
                    <a:p>
                      <a:pPr algn="ctr"/>
                      <a:r>
                        <a:rPr lang="en-US" sz="1000" dirty="0"/>
                        <a:t>2/8/21</a:t>
                      </a:r>
                    </a:p>
                  </a:txBody>
                  <a:tcPr marT="45725" marB="45725"/>
                </a:tc>
                <a:tc>
                  <a:txBody>
                    <a:bodyPr/>
                    <a:lstStyle/>
                    <a:p>
                      <a:pPr algn="r"/>
                      <a:r>
                        <a:rPr lang="en-US" sz="1000" dirty="0"/>
                        <a:t>$47,467</a:t>
                      </a:r>
                    </a:p>
                  </a:txBody>
                  <a:tcPr marT="45725" marB="45725"/>
                </a:tc>
                <a:extLst>
                  <a:ext uri="{0D108BD9-81ED-4DB2-BD59-A6C34878D82A}">
                    <a16:rowId xmlns:a16="http://schemas.microsoft.com/office/drawing/2014/main" val="10002"/>
                  </a:ext>
                </a:extLst>
              </a:tr>
              <a:tr h="243899">
                <a:tc>
                  <a:txBody>
                    <a:bodyPr/>
                    <a:lstStyle/>
                    <a:p>
                      <a:pPr algn="ctr"/>
                      <a:r>
                        <a:rPr lang="en-US" sz="1000" dirty="0"/>
                        <a:t>Freeze</a:t>
                      </a:r>
                    </a:p>
                  </a:txBody>
                  <a:tcPr marT="45725" marB="45725"/>
                </a:tc>
                <a:tc>
                  <a:txBody>
                    <a:bodyPr/>
                    <a:lstStyle/>
                    <a:p>
                      <a:pPr algn="ctr"/>
                      <a:r>
                        <a:rPr lang="en-US" sz="1000" dirty="0"/>
                        <a:t>Various</a:t>
                      </a:r>
                    </a:p>
                  </a:txBody>
                  <a:tcPr marT="45725" marB="45725"/>
                </a:tc>
                <a:tc>
                  <a:txBody>
                    <a:bodyPr/>
                    <a:lstStyle/>
                    <a:p>
                      <a:pPr algn="ctr"/>
                      <a:r>
                        <a:rPr lang="en-US" sz="1000" dirty="0"/>
                        <a:t>2/15/21</a:t>
                      </a:r>
                    </a:p>
                  </a:txBody>
                  <a:tcPr marT="45725" marB="45725"/>
                </a:tc>
                <a:tc>
                  <a:txBody>
                    <a:bodyPr/>
                    <a:lstStyle/>
                    <a:p>
                      <a:pPr algn="r"/>
                      <a:r>
                        <a:rPr lang="en-US" sz="1000" dirty="0"/>
                        <a:t>$692,498</a:t>
                      </a:r>
                    </a:p>
                  </a:txBody>
                  <a:tcPr marT="45725" marB="45725"/>
                </a:tc>
                <a:extLst>
                  <a:ext uri="{0D108BD9-81ED-4DB2-BD59-A6C34878D82A}">
                    <a16:rowId xmlns:a16="http://schemas.microsoft.com/office/drawing/2014/main" val="3424379863"/>
                  </a:ext>
                </a:extLst>
              </a:tr>
              <a:tr h="243899">
                <a:tc>
                  <a:txBody>
                    <a:bodyPr/>
                    <a:lstStyle/>
                    <a:p>
                      <a:pPr algn="ctr"/>
                      <a:r>
                        <a:rPr lang="en-US" sz="1000" dirty="0"/>
                        <a:t>Water</a:t>
                      </a:r>
                    </a:p>
                  </a:txBody>
                  <a:tcPr marT="45725" marB="45725"/>
                </a:tc>
                <a:tc>
                  <a:txBody>
                    <a:bodyPr/>
                    <a:lstStyle/>
                    <a:p>
                      <a:pPr algn="ctr"/>
                      <a:r>
                        <a:rPr lang="en-US" sz="1000" dirty="0"/>
                        <a:t>SPH</a:t>
                      </a:r>
                    </a:p>
                  </a:txBody>
                  <a:tcPr marT="45725" marB="45725"/>
                </a:tc>
                <a:tc>
                  <a:txBody>
                    <a:bodyPr/>
                    <a:lstStyle/>
                    <a:p>
                      <a:pPr algn="ctr"/>
                      <a:r>
                        <a:rPr lang="en-US" sz="1000" dirty="0"/>
                        <a:t>4/28/21</a:t>
                      </a:r>
                    </a:p>
                  </a:txBody>
                  <a:tcPr marT="45725" marB="45725"/>
                </a:tc>
                <a:tc>
                  <a:txBody>
                    <a:bodyPr/>
                    <a:lstStyle/>
                    <a:p>
                      <a:pPr algn="r"/>
                      <a:r>
                        <a:rPr lang="en-US" sz="1000" dirty="0"/>
                        <a:t>$11,659</a:t>
                      </a:r>
                    </a:p>
                  </a:txBody>
                  <a:tcPr marT="45725" marB="45725"/>
                </a:tc>
                <a:extLst>
                  <a:ext uri="{0D108BD9-81ED-4DB2-BD59-A6C34878D82A}">
                    <a16:rowId xmlns:a16="http://schemas.microsoft.com/office/drawing/2014/main" val="1153992286"/>
                  </a:ext>
                </a:extLst>
              </a:tr>
              <a:tr h="243899">
                <a:tc>
                  <a:txBody>
                    <a:bodyPr/>
                    <a:lstStyle/>
                    <a:p>
                      <a:pPr algn="ctr"/>
                      <a:r>
                        <a:rPr lang="en-US" sz="1000" dirty="0"/>
                        <a:t>Water</a:t>
                      </a:r>
                    </a:p>
                  </a:txBody>
                  <a:tcPr marT="45725" marB="45725"/>
                </a:tc>
                <a:tc>
                  <a:txBody>
                    <a:bodyPr/>
                    <a:lstStyle/>
                    <a:p>
                      <a:pPr algn="ctr"/>
                      <a:r>
                        <a:rPr lang="en-US" sz="1000" dirty="0"/>
                        <a:t>BBS</a:t>
                      </a:r>
                    </a:p>
                  </a:txBody>
                  <a:tcPr marT="45725" marB="45725"/>
                </a:tc>
                <a:tc>
                  <a:txBody>
                    <a:bodyPr/>
                    <a:lstStyle/>
                    <a:p>
                      <a:pPr algn="ctr"/>
                      <a:r>
                        <a:rPr lang="en-US" sz="1000" dirty="0"/>
                        <a:t>5/3/21</a:t>
                      </a:r>
                    </a:p>
                  </a:txBody>
                  <a:tcPr marT="45725" marB="45725"/>
                </a:tc>
                <a:tc>
                  <a:txBody>
                    <a:bodyPr/>
                    <a:lstStyle/>
                    <a:p>
                      <a:pPr algn="r"/>
                      <a:r>
                        <a:rPr lang="en-US" sz="1000" dirty="0"/>
                        <a:t>$9,150</a:t>
                      </a:r>
                    </a:p>
                  </a:txBody>
                  <a:tcPr marT="45725" marB="45725"/>
                </a:tc>
                <a:extLst>
                  <a:ext uri="{0D108BD9-81ED-4DB2-BD59-A6C34878D82A}">
                    <a16:rowId xmlns:a16="http://schemas.microsoft.com/office/drawing/2014/main" val="10003"/>
                  </a:ext>
                </a:extLst>
              </a:tr>
              <a:tr h="243899">
                <a:tc>
                  <a:txBody>
                    <a:bodyPr/>
                    <a:lstStyle/>
                    <a:p>
                      <a:pPr algn="ctr"/>
                      <a:r>
                        <a:rPr lang="en-US" sz="1000" dirty="0"/>
                        <a:t>Fire</a:t>
                      </a:r>
                    </a:p>
                  </a:txBody>
                  <a:tcPr marT="45725" marB="45725"/>
                </a:tc>
                <a:tc>
                  <a:txBody>
                    <a:bodyPr/>
                    <a:lstStyle/>
                    <a:p>
                      <a:pPr algn="ctr"/>
                      <a:r>
                        <a:rPr lang="en-US" sz="1000" dirty="0"/>
                        <a:t>IMM</a:t>
                      </a:r>
                    </a:p>
                  </a:txBody>
                  <a:tcPr marT="45725" marB="45725"/>
                </a:tc>
                <a:tc>
                  <a:txBody>
                    <a:bodyPr/>
                    <a:lstStyle/>
                    <a:p>
                      <a:pPr algn="ctr"/>
                      <a:r>
                        <a:rPr lang="en-US" sz="1000" dirty="0"/>
                        <a:t>5/17/21</a:t>
                      </a:r>
                    </a:p>
                  </a:txBody>
                  <a:tcPr marT="45725" marB="45725"/>
                </a:tc>
                <a:tc>
                  <a:txBody>
                    <a:bodyPr/>
                    <a:lstStyle/>
                    <a:p>
                      <a:pPr algn="r"/>
                      <a:r>
                        <a:rPr lang="en-US" sz="1000" dirty="0"/>
                        <a:t>$58,846</a:t>
                      </a:r>
                    </a:p>
                  </a:txBody>
                  <a:tcPr marT="45725" marB="45725"/>
                </a:tc>
                <a:extLst>
                  <a:ext uri="{0D108BD9-81ED-4DB2-BD59-A6C34878D82A}">
                    <a16:rowId xmlns:a16="http://schemas.microsoft.com/office/drawing/2014/main" val="10004"/>
                  </a:ext>
                </a:extLst>
              </a:tr>
              <a:tr h="243899">
                <a:tc>
                  <a:txBody>
                    <a:bodyPr/>
                    <a:lstStyle/>
                    <a:p>
                      <a:pPr algn="ctr"/>
                      <a:r>
                        <a:rPr lang="en-US" sz="1000" dirty="0"/>
                        <a:t>Water</a:t>
                      </a:r>
                    </a:p>
                  </a:txBody>
                  <a:tcPr marT="45725" marB="45725"/>
                </a:tc>
                <a:tc>
                  <a:txBody>
                    <a:bodyPr/>
                    <a:lstStyle/>
                    <a:p>
                      <a:pPr algn="ctr"/>
                      <a:r>
                        <a:rPr lang="en-US" sz="1000" dirty="0"/>
                        <a:t>HMC</a:t>
                      </a:r>
                    </a:p>
                  </a:txBody>
                  <a:tcPr marT="45725" marB="45725"/>
                </a:tc>
                <a:tc>
                  <a:txBody>
                    <a:bodyPr/>
                    <a:lstStyle/>
                    <a:p>
                      <a:pPr algn="ctr"/>
                      <a:r>
                        <a:rPr lang="en-US" sz="1000" dirty="0"/>
                        <a:t>6/1/21</a:t>
                      </a:r>
                    </a:p>
                  </a:txBody>
                  <a:tcPr marT="45725" marB="45725"/>
                </a:tc>
                <a:tc>
                  <a:txBody>
                    <a:bodyPr/>
                    <a:lstStyle/>
                    <a:p>
                      <a:pPr algn="r"/>
                      <a:r>
                        <a:rPr lang="en-US" sz="1000" dirty="0"/>
                        <a:t>$69,273</a:t>
                      </a:r>
                    </a:p>
                  </a:txBody>
                  <a:tcPr marT="45725" marB="45725"/>
                </a:tc>
                <a:extLst>
                  <a:ext uri="{0D108BD9-81ED-4DB2-BD59-A6C34878D82A}">
                    <a16:rowId xmlns:a16="http://schemas.microsoft.com/office/drawing/2014/main" val="10005"/>
                  </a:ext>
                </a:extLst>
              </a:tr>
              <a:tr h="243899">
                <a:tc>
                  <a:txBody>
                    <a:bodyPr/>
                    <a:lstStyle/>
                    <a:p>
                      <a:pPr algn="ctr"/>
                      <a:r>
                        <a:rPr lang="en-US" sz="1000" dirty="0"/>
                        <a:t>Water</a:t>
                      </a:r>
                    </a:p>
                  </a:txBody>
                  <a:tcPr marT="45725" marB="45725"/>
                </a:tc>
                <a:tc>
                  <a:txBody>
                    <a:bodyPr/>
                    <a:lstStyle/>
                    <a:p>
                      <a:pPr algn="ctr"/>
                      <a:r>
                        <a:rPr lang="en-US" sz="1000" dirty="0"/>
                        <a:t>MSB</a:t>
                      </a:r>
                    </a:p>
                  </a:txBody>
                  <a:tcPr marT="45725" marB="45725"/>
                </a:tc>
                <a:tc>
                  <a:txBody>
                    <a:bodyPr/>
                    <a:lstStyle/>
                    <a:p>
                      <a:pPr algn="ctr"/>
                      <a:r>
                        <a:rPr lang="en-US" sz="1000" dirty="0"/>
                        <a:t>6/3/21</a:t>
                      </a:r>
                    </a:p>
                  </a:txBody>
                  <a:tcPr marT="45725" marB="45725"/>
                </a:tc>
                <a:tc>
                  <a:txBody>
                    <a:bodyPr/>
                    <a:lstStyle/>
                    <a:p>
                      <a:pPr algn="r"/>
                      <a:r>
                        <a:rPr lang="en-US" sz="1000" dirty="0"/>
                        <a:t>$5,309</a:t>
                      </a:r>
                    </a:p>
                  </a:txBody>
                  <a:tcPr marT="45725" marB="45725"/>
                </a:tc>
                <a:extLst>
                  <a:ext uri="{0D108BD9-81ED-4DB2-BD59-A6C34878D82A}">
                    <a16:rowId xmlns:a16="http://schemas.microsoft.com/office/drawing/2014/main" val="10009"/>
                  </a:ext>
                </a:extLst>
              </a:tr>
              <a:tr h="243899">
                <a:tc>
                  <a:txBody>
                    <a:bodyPr/>
                    <a:lstStyle/>
                    <a:p>
                      <a:pPr algn="ctr"/>
                      <a:r>
                        <a:rPr lang="en-US" sz="1000" dirty="0"/>
                        <a:t>Water</a:t>
                      </a:r>
                    </a:p>
                  </a:txBody>
                  <a:tcPr marT="45725" marB="45725"/>
                </a:tc>
                <a:tc>
                  <a:txBody>
                    <a:bodyPr/>
                    <a:lstStyle/>
                    <a:p>
                      <a:pPr algn="ctr"/>
                      <a:r>
                        <a:rPr lang="en-US" sz="1000" dirty="0"/>
                        <a:t>MSB</a:t>
                      </a:r>
                    </a:p>
                  </a:txBody>
                  <a:tcPr marT="45725" marB="45725"/>
                </a:tc>
                <a:tc>
                  <a:txBody>
                    <a:bodyPr/>
                    <a:lstStyle/>
                    <a:p>
                      <a:pPr algn="ctr"/>
                      <a:r>
                        <a:rPr lang="en-US" sz="1000" dirty="0"/>
                        <a:t>6/6/21</a:t>
                      </a:r>
                    </a:p>
                  </a:txBody>
                  <a:tcPr marT="45725" marB="45725"/>
                </a:tc>
                <a:tc>
                  <a:txBody>
                    <a:bodyPr/>
                    <a:lstStyle/>
                    <a:p>
                      <a:pPr algn="r"/>
                      <a:r>
                        <a:rPr lang="en-US" sz="1000" dirty="0"/>
                        <a:t>$9,972</a:t>
                      </a:r>
                    </a:p>
                  </a:txBody>
                  <a:tcPr marT="45725" marB="45725"/>
                </a:tc>
                <a:extLst>
                  <a:ext uri="{0D108BD9-81ED-4DB2-BD59-A6C34878D82A}">
                    <a16:rowId xmlns:a16="http://schemas.microsoft.com/office/drawing/2014/main" val="114599480"/>
                  </a:ext>
                </a:extLst>
              </a:tr>
              <a:tr h="243899">
                <a:tc>
                  <a:txBody>
                    <a:bodyPr/>
                    <a:lstStyle/>
                    <a:p>
                      <a:pPr algn="ctr"/>
                      <a:r>
                        <a:rPr lang="en-US" sz="1000" dirty="0"/>
                        <a:t>Mold</a:t>
                      </a:r>
                    </a:p>
                  </a:txBody>
                  <a:tcPr marT="45725" marB="45725"/>
                </a:tc>
                <a:tc>
                  <a:txBody>
                    <a:bodyPr/>
                    <a:lstStyle/>
                    <a:p>
                      <a:pPr algn="ctr"/>
                      <a:r>
                        <a:rPr lang="en-US" sz="1000" dirty="0"/>
                        <a:t>BBS</a:t>
                      </a:r>
                    </a:p>
                  </a:txBody>
                  <a:tcPr marT="45725" marB="45725"/>
                </a:tc>
                <a:tc>
                  <a:txBody>
                    <a:bodyPr/>
                    <a:lstStyle/>
                    <a:p>
                      <a:pPr algn="ctr"/>
                      <a:r>
                        <a:rPr lang="en-US" sz="1000" dirty="0"/>
                        <a:t>7/1/21</a:t>
                      </a:r>
                    </a:p>
                  </a:txBody>
                  <a:tcPr marT="45725" marB="45725"/>
                </a:tc>
                <a:tc>
                  <a:txBody>
                    <a:bodyPr/>
                    <a:lstStyle/>
                    <a:p>
                      <a:pPr algn="r"/>
                      <a:r>
                        <a:rPr lang="en-US" sz="1000" dirty="0"/>
                        <a:t>$9,150</a:t>
                      </a:r>
                    </a:p>
                  </a:txBody>
                  <a:tcPr marT="45725" marB="45725"/>
                </a:tc>
                <a:extLst>
                  <a:ext uri="{0D108BD9-81ED-4DB2-BD59-A6C34878D82A}">
                    <a16:rowId xmlns:a16="http://schemas.microsoft.com/office/drawing/2014/main" val="3727731665"/>
                  </a:ext>
                </a:extLst>
              </a:tr>
              <a:tr h="243899">
                <a:tc>
                  <a:txBody>
                    <a:bodyPr/>
                    <a:lstStyle/>
                    <a:p>
                      <a:pPr algn="ctr"/>
                      <a:r>
                        <a:rPr lang="en-US" sz="1000" dirty="0"/>
                        <a:t>Water</a:t>
                      </a:r>
                    </a:p>
                  </a:txBody>
                  <a:tcPr marT="45725" marB="45725"/>
                </a:tc>
                <a:tc>
                  <a:txBody>
                    <a:bodyPr/>
                    <a:lstStyle/>
                    <a:p>
                      <a:pPr algn="ctr"/>
                      <a:r>
                        <a:rPr lang="en-US" sz="1000" dirty="0"/>
                        <a:t>CYF</a:t>
                      </a:r>
                    </a:p>
                  </a:txBody>
                  <a:tcPr marT="45725" marB="45725"/>
                </a:tc>
                <a:tc>
                  <a:txBody>
                    <a:bodyPr/>
                    <a:lstStyle/>
                    <a:p>
                      <a:pPr algn="ctr"/>
                      <a:r>
                        <a:rPr lang="en-US" sz="1000" dirty="0"/>
                        <a:t>7/15/21</a:t>
                      </a:r>
                    </a:p>
                  </a:txBody>
                  <a:tcPr marT="45725" marB="45725"/>
                </a:tc>
                <a:tc>
                  <a:txBody>
                    <a:bodyPr/>
                    <a:lstStyle/>
                    <a:p>
                      <a:pPr algn="r"/>
                      <a:r>
                        <a:rPr lang="en-US" sz="1000" dirty="0"/>
                        <a:t>$85,546</a:t>
                      </a:r>
                    </a:p>
                  </a:txBody>
                  <a:tcPr marT="45725" marB="45725"/>
                </a:tc>
                <a:extLst>
                  <a:ext uri="{0D108BD9-81ED-4DB2-BD59-A6C34878D82A}">
                    <a16:rowId xmlns:a16="http://schemas.microsoft.com/office/drawing/2014/main" val="1929519109"/>
                  </a:ext>
                </a:extLst>
              </a:tr>
              <a:tr h="243899">
                <a:tc>
                  <a:txBody>
                    <a:bodyPr/>
                    <a:lstStyle/>
                    <a:p>
                      <a:pPr algn="ctr"/>
                      <a:r>
                        <a:rPr lang="en-US" sz="1000" b="1" dirty="0"/>
                        <a:t>TOTAL</a:t>
                      </a:r>
                    </a:p>
                  </a:txBody>
                  <a:tcPr marT="45725" marB="45725"/>
                </a:tc>
                <a:tc>
                  <a:txBody>
                    <a:bodyPr/>
                    <a:lstStyle/>
                    <a:p>
                      <a:pPr algn="ctr"/>
                      <a:endParaRPr lang="en-US" sz="1000" b="1" dirty="0"/>
                    </a:p>
                  </a:txBody>
                  <a:tcPr marT="45725" marB="45725"/>
                </a:tc>
                <a:tc>
                  <a:txBody>
                    <a:bodyPr/>
                    <a:lstStyle/>
                    <a:p>
                      <a:pPr algn="ctr"/>
                      <a:endParaRPr lang="en-US" sz="1000" b="1" dirty="0"/>
                    </a:p>
                  </a:txBody>
                  <a:tcPr marT="45725" marB="45725"/>
                </a:tc>
                <a:tc>
                  <a:txBody>
                    <a:bodyPr/>
                    <a:lstStyle/>
                    <a:p>
                      <a:pPr algn="r"/>
                      <a:r>
                        <a:rPr lang="en-US" sz="1000" b="1" dirty="0"/>
                        <a:t>$1,145,451</a:t>
                      </a:r>
                    </a:p>
                  </a:txBody>
                  <a:tcPr marT="45725" marB="45725"/>
                </a:tc>
                <a:extLst>
                  <a:ext uri="{0D108BD9-81ED-4DB2-BD59-A6C34878D82A}">
                    <a16:rowId xmlns:a16="http://schemas.microsoft.com/office/drawing/2014/main" val="10011"/>
                  </a:ext>
                </a:extLst>
              </a:tr>
            </a:tbl>
          </a:graphicData>
        </a:graphic>
      </p:graphicFrame>
      <p:sp>
        <p:nvSpPr>
          <p:cNvPr id="27718" name="TextBox 2">
            <a:extLst>
              <a:ext uri="{FF2B5EF4-FFF2-40B4-BE49-F238E27FC236}">
                <a16:creationId xmlns:a16="http://schemas.microsoft.com/office/drawing/2014/main" id="{035BDC80-6E88-4C57-B006-780FD57AF4E3}"/>
              </a:ext>
            </a:extLst>
          </p:cNvPr>
          <p:cNvSpPr txBox="1">
            <a:spLocks noChangeArrowheads="1"/>
          </p:cNvSpPr>
          <p:nvPr/>
        </p:nvSpPr>
        <p:spPr bwMode="auto">
          <a:xfrm>
            <a:off x="7086600" y="6019800"/>
            <a:ext cx="1841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900">
              <a:latin typeface="Arial" panose="020B0604020202020204" pitchFamily="34" charset="0"/>
            </a:endParaRPr>
          </a:p>
        </p:txBody>
      </p:sp>
      <p:sp>
        <p:nvSpPr>
          <p:cNvPr id="27719" name="Rectangle 1">
            <a:extLst>
              <a:ext uri="{FF2B5EF4-FFF2-40B4-BE49-F238E27FC236}">
                <a16:creationId xmlns:a16="http://schemas.microsoft.com/office/drawing/2014/main" id="{B2DCBFE3-DC16-43D1-AC14-919976B234AB}"/>
              </a:ext>
            </a:extLst>
          </p:cNvPr>
          <p:cNvSpPr>
            <a:spLocks noChangeArrowheads="1"/>
          </p:cNvSpPr>
          <p:nvPr/>
        </p:nvSpPr>
        <p:spPr bwMode="auto">
          <a:xfrm>
            <a:off x="6210300" y="2854326"/>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a:solidFill>
                <a:srgbClr val="000000"/>
              </a:solidFill>
              <a:latin typeface="Arial" panose="020B0604020202020204" pitchFamily="34" charset="0"/>
            </a:endParaRPr>
          </a:p>
        </p:txBody>
      </p:sp>
      <p:sp>
        <p:nvSpPr>
          <p:cNvPr id="27720" name="Rectangle 2">
            <a:extLst>
              <a:ext uri="{FF2B5EF4-FFF2-40B4-BE49-F238E27FC236}">
                <a16:creationId xmlns:a16="http://schemas.microsoft.com/office/drawing/2014/main" id="{AD6EFFF4-16B8-495D-8646-F305B471BCE2}"/>
              </a:ext>
            </a:extLst>
          </p:cNvPr>
          <p:cNvSpPr>
            <a:spLocks noChangeArrowheads="1"/>
          </p:cNvSpPr>
          <p:nvPr/>
        </p:nvSpPr>
        <p:spPr bwMode="auto">
          <a:xfrm>
            <a:off x="7350191" y="2079702"/>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000000"/>
                </a:solidFill>
                <a:latin typeface="Arial" panose="020B0604020202020204" pitchFamily="34" charset="0"/>
              </a:rPr>
              <a:t>Fire</a:t>
            </a:r>
          </a:p>
        </p:txBody>
      </p:sp>
      <p:sp>
        <p:nvSpPr>
          <p:cNvPr id="27721" name="Rectangle 1">
            <a:extLst>
              <a:ext uri="{FF2B5EF4-FFF2-40B4-BE49-F238E27FC236}">
                <a16:creationId xmlns:a16="http://schemas.microsoft.com/office/drawing/2014/main" id="{EF78CF61-8FB6-459D-9817-57CE825B9F8C}"/>
              </a:ext>
            </a:extLst>
          </p:cNvPr>
          <p:cNvSpPr>
            <a:spLocks noChangeArrowheads="1"/>
          </p:cNvSpPr>
          <p:nvPr/>
        </p:nvSpPr>
        <p:spPr bwMode="auto">
          <a:xfrm>
            <a:off x="7811359" y="1873584"/>
            <a:ext cx="6591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000000"/>
                </a:solidFill>
                <a:latin typeface="Arial" panose="020B0604020202020204" pitchFamily="34" charset="0"/>
              </a:rPr>
              <a:t>Auto</a:t>
            </a:r>
          </a:p>
        </p:txBody>
      </p:sp>
      <p:sp>
        <p:nvSpPr>
          <p:cNvPr id="27652" name="Content Placeholder 5">
            <a:extLst>
              <a:ext uri="{FF2B5EF4-FFF2-40B4-BE49-F238E27FC236}">
                <a16:creationId xmlns:a16="http://schemas.microsoft.com/office/drawing/2014/main" id="{C46CFED9-5413-4B4A-95D4-B1C898EB633C}"/>
              </a:ext>
            </a:extLst>
          </p:cNvPr>
          <p:cNvSpPr>
            <a:spLocks noGrp="1"/>
          </p:cNvSpPr>
          <p:nvPr>
            <p:ph sz="half" idx="2"/>
          </p:nvPr>
        </p:nvSpPr>
        <p:spPr>
          <a:xfrm>
            <a:off x="6389964" y="945455"/>
            <a:ext cx="4800600" cy="575388"/>
          </a:xfrm>
        </p:spPr>
        <p:txBody>
          <a:bodyPr>
            <a:normAutofit fontScale="92500" lnSpcReduction="20000"/>
          </a:bodyPr>
          <a:lstStyle/>
          <a:p>
            <a:pPr algn="ctr" eaLnBrk="1" hangingPunct="1">
              <a:buFontTx/>
              <a:buNone/>
            </a:pPr>
            <a:r>
              <a:rPr lang="en-US" altLang="en-US" sz="1800" b="1" dirty="0">
                <a:solidFill>
                  <a:srgbClr val="000000"/>
                </a:solidFill>
                <a:cs typeface="Arial" panose="020B0604020202020204" pitchFamily="34" charset="0"/>
              </a:rPr>
              <a:t>Retained Loss Cost Summary by Peril </a:t>
            </a:r>
          </a:p>
          <a:p>
            <a:pPr algn="ctr" eaLnBrk="1" hangingPunct="1">
              <a:buFontTx/>
              <a:buNone/>
            </a:pPr>
            <a:r>
              <a:rPr lang="en-US" altLang="en-US" sz="1300" b="1" dirty="0">
                <a:solidFill>
                  <a:srgbClr val="000000"/>
                </a:solidFill>
                <a:cs typeface="Arial" panose="020B0604020202020204" pitchFamily="34" charset="0"/>
              </a:rPr>
              <a:t>(Total FY21 retained losses = $1,145,451)</a:t>
            </a:r>
          </a:p>
          <a:p>
            <a:pPr eaLnBrk="1" hangingPunct="1"/>
            <a:endParaRPr lang="en-US" altLang="en-US" b="1" dirty="0"/>
          </a:p>
        </p:txBody>
      </p:sp>
      <p:sp>
        <p:nvSpPr>
          <p:cNvPr id="2" name="Rectangle 1">
            <a:extLst>
              <a:ext uri="{FF2B5EF4-FFF2-40B4-BE49-F238E27FC236}">
                <a16:creationId xmlns:a16="http://schemas.microsoft.com/office/drawing/2014/main" id="{741A253C-94BB-47FD-81A7-7F1F9B656CAE}"/>
              </a:ext>
            </a:extLst>
          </p:cNvPr>
          <p:cNvSpPr/>
          <p:nvPr/>
        </p:nvSpPr>
        <p:spPr>
          <a:xfrm>
            <a:off x="6919509" y="4433569"/>
            <a:ext cx="902811" cy="369332"/>
          </a:xfrm>
          <a:prstGeom prst="rect">
            <a:avLst/>
          </a:prstGeom>
        </p:spPr>
        <p:txBody>
          <a:bodyPr wrap="none">
            <a:spAutoFit/>
          </a:bodyPr>
          <a:lstStyle/>
          <a:p>
            <a:pPr>
              <a:spcBef>
                <a:spcPct val="0"/>
              </a:spcBef>
            </a:pPr>
            <a:r>
              <a:rPr lang="en-US" altLang="en-US" dirty="0">
                <a:solidFill>
                  <a:srgbClr val="000000"/>
                </a:solidFill>
                <a:latin typeface="Arial" panose="020B0604020202020204" pitchFamily="34" charset="0"/>
              </a:rPr>
              <a:t>Freeze</a:t>
            </a:r>
          </a:p>
        </p:txBody>
      </p:sp>
      <p:sp>
        <p:nvSpPr>
          <p:cNvPr id="3" name="Rectangle 2">
            <a:extLst>
              <a:ext uri="{FF2B5EF4-FFF2-40B4-BE49-F238E27FC236}">
                <a16:creationId xmlns:a16="http://schemas.microsoft.com/office/drawing/2014/main" id="{56FBFA26-BA18-413A-BB25-6968EB001735}"/>
              </a:ext>
            </a:extLst>
          </p:cNvPr>
          <p:cNvSpPr/>
          <p:nvPr/>
        </p:nvSpPr>
        <p:spPr>
          <a:xfrm>
            <a:off x="8393570" y="1764939"/>
            <a:ext cx="684803" cy="369332"/>
          </a:xfrm>
          <a:prstGeom prst="rect">
            <a:avLst/>
          </a:prstGeom>
        </p:spPr>
        <p:txBody>
          <a:bodyPr wrap="none">
            <a:spAutoFit/>
          </a:bodyPr>
          <a:lstStyle/>
          <a:p>
            <a:pPr>
              <a:spcBef>
                <a:spcPct val="0"/>
              </a:spcBef>
            </a:pPr>
            <a:r>
              <a:rPr lang="en-US" altLang="en-US" dirty="0">
                <a:solidFill>
                  <a:srgbClr val="000000"/>
                </a:solidFill>
                <a:latin typeface="Arial" panose="020B0604020202020204" pitchFamily="34" charset="0"/>
              </a:rPr>
              <a:t>Mold</a:t>
            </a:r>
          </a:p>
        </p:txBody>
      </p:sp>
    </p:spTree>
    <p:extLst>
      <p:ext uri="{BB962C8B-B14F-4D97-AF65-F5344CB8AC3E}">
        <p14:creationId xmlns:p14="http://schemas.microsoft.com/office/powerpoint/2010/main" val="2134709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9CEE12-38E9-4EFD-B6EE-A14176C5A9B0}"/>
              </a:ext>
            </a:extLst>
          </p:cNvPr>
          <p:cNvSpPr>
            <a:spLocks noGrp="1"/>
          </p:cNvSpPr>
          <p:nvPr>
            <p:ph type="title"/>
          </p:nvPr>
        </p:nvSpPr>
        <p:spPr>
          <a:xfrm>
            <a:off x="2065176" y="259090"/>
            <a:ext cx="8229600" cy="944562"/>
          </a:xfrm>
        </p:spPr>
        <p:txBody>
          <a:bodyPr rtlCol="0">
            <a:normAutofit fontScale="90000"/>
          </a:bodyPr>
          <a:lstStyle/>
          <a:p>
            <a:pPr>
              <a:defRPr/>
            </a:pPr>
            <a:r>
              <a:rPr lang="en-US" sz="2100" dirty="0">
                <a:latin typeface="+mn-lt"/>
              </a:rPr>
              <a:t>UTHealth Total Property Retained Loss Summary by Peril and Value, FY06 to FY21</a:t>
            </a:r>
            <a:br>
              <a:rPr lang="en-US" dirty="0">
                <a:latin typeface="+mn-lt"/>
              </a:rPr>
            </a:br>
            <a:endParaRPr lang="en-US" dirty="0">
              <a:latin typeface="+mn-lt"/>
            </a:endParaRPr>
          </a:p>
        </p:txBody>
      </p:sp>
      <p:graphicFrame>
        <p:nvGraphicFramePr>
          <p:cNvPr id="28675" name="Chart 4">
            <a:extLst>
              <a:ext uri="{FF2B5EF4-FFF2-40B4-BE49-F238E27FC236}">
                <a16:creationId xmlns:a16="http://schemas.microsoft.com/office/drawing/2014/main" id="{3FF23600-932F-4FDE-A123-92AB1D2AF813}"/>
              </a:ext>
            </a:extLst>
          </p:cNvPr>
          <p:cNvGraphicFramePr>
            <a:graphicFrameLocks/>
          </p:cNvGraphicFramePr>
          <p:nvPr>
            <p:extLst>
              <p:ext uri="{D42A27DB-BD31-4B8C-83A1-F6EECF244321}">
                <p14:modId xmlns:p14="http://schemas.microsoft.com/office/powerpoint/2010/main" val="3539017050"/>
              </p:ext>
            </p:extLst>
          </p:nvPr>
        </p:nvGraphicFramePr>
        <p:xfrm>
          <a:off x="1701800" y="884238"/>
          <a:ext cx="8778875" cy="5051425"/>
        </p:xfrm>
        <a:graphic>
          <a:graphicData uri="http://schemas.openxmlformats.org/presentationml/2006/ole">
            <mc:AlternateContent xmlns:mc="http://schemas.openxmlformats.org/markup-compatibility/2006">
              <mc:Choice xmlns:v="urn:schemas-microsoft-com:vml" Requires="v">
                <p:oleObj spid="_x0000_s9228" name="Worksheet" r:id="rId3" imgW="8782184" imgH="5048157" progId="Excel.Sheet.8">
                  <p:embed/>
                </p:oleObj>
              </mc:Choice>
              <mc:Fallback>
                <p:oleObj name="Worksheet" r:id="rId3" imgW="8782184" imgH="5048157" progId="Excel.Sheet.8">
                  <p:embed/>
                  <p:pic>
                    <p:nvPicPr>
                      <p:cNvPr id="28675" name="Chart 4">
                        <a:extLst>
                          <a:ext uri="{FF2B5EF4-FFF2-40B4-BE49-F238E27FC236}">
                            <a16:creationId xmlns:a16="http://schemas.microsoft.com/office/drawing/2014/main" id="{3FF23600-932F-4FDE-A123-92AB1D2AF813}"/>
                          </a:ext>
                        </a:extLst>
                      </p:cNvPr>
                      <p:cNvPicPr>
                        <a:picLocks noChangeArrowheads="1"/>
                      </p:cNvPicPr>
                      <p:nvPr/>
                    </p:nvPicPr>
                    <p:blipFill>
                      <a:blip r:embed="rId4"/>
                      <a:srcRect/>
                      <a:stretch>
                        <a:fillRect/>
                      </a:stretch>
                    </p:blipFill>
                    <p:spPr bwMode="auto">
                      <a:xfrm>
                        <a:off x="1701800" y="884238"/>
                        <a:ext cx="8778875" cy="505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76" name="TextBox 9">
            <a:extLst>
              <a:ext uri="{FF2B5EF4-FFF2-40B4-BE49-F238E27FC236}">
                <a16:creationId xmlns:a16="http://schemas.microsoft.com/office/drawing/2014/main" id="{A8A7EEB7-4672-4AF7-8982-B453B35A2A5D}"/>
              </a:ext>
            </a:extLst>
          </p:cNvPr>
          <p:cNvSpPr txBox="1">
            <a:spLocks noChangeArrowheads="1"/>
          </p:cNvSpPr>
          <p:nvPr/>
        </p:nvSpPr>
        <p:spPr bwMode="auto">
          <a:xfrm>
            <a:off x="3657601" y="4017963"/>
            <a:ext cx="7286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b="1" dirty="0">
                <a:latin typeface="Arial Narrow" panose="020B0606020202030204" pitchFamily="34" charset="0"/>
              </a:rPr>
              <a:t>Hurricane</a:t>
            </a:r>
          </a:p>
        </p:txBody>
      </p:sp>
      <p:sp>
        <p:nvSpPr>
          <p:cNvPr id="28677" name="TextBox 2">
            <a:extLst>
              <a:ext uri="{FF2B5EF4-FFF2-40B4-BE49-F238E27FC236}">
                <a16:creationId xmlns:a16="http://schemas.microsoft.com/office/drawing/2014/main" id="{26148127-D6AA-498A-8657-544611C036CF}"/>
              </a:ext>
            </a:extLst>
          </p:cNvPr>
          <p:cNvSpPr txBox="1">
            <a:spLocks noChangeArrowheads="1"/>
          </p:cNvSpPr>
          <p:nvPr/>
        </p:nvSpPr>
        <p:spPr bwMode="auto">
          <a:xfrm>
            <a:off x="7301219" y="3228975"/>
            <a:ext cx="685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b="1" dirty="0">
                <a:latin typeface="Arial Narrow" panose="020B0606020202030204" pitchFamily="34" charset="0"/>
              </a:rPr>
              <a:t>Lightning/Fire*</a:t>
            </a:r>
          </a:p>
        </p:txBody>
      </p:sp>
      <p:sp>
        <p:nvSpPr>
          <p:cNvPr id="28678" name="Rectangle 4">
            <a:extLst>
              <a:ext uri="{FF2B5EF4-FFF2-40B4-BE49-F238E27FC236}">
                <a16:creationId xmlns:a16="http://schemas.microsoft.com/office/drawing/2014/main" id="{40434AC1-742F-4984-9CEA-1C371E808EC6}"/>
              </a:ext>
            </a:extLst>
          </p:cNvPr>
          <p:cNvSpPr>
            <a:spLocks noChangeArrowheads="1"/>
          </p:cNvSpPr>
          <p:nvPr/>
        </p:nvSpPr>
        <p:spPr bwMode="auto">
          <a:xfrm>
            <a:off x="10093408" y="4466176"/>
            <a:ext cx="4762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b="1" dirty="0">
                <a:latin typeface="Arial Narrow" panose="020B0606020202030204" pitchFamily="34" charset="0"/>
              </a:rPr>
              <a:t>Water</a:t>
            </a:r>
          </a:p>
        </p:txBody>
      </p:sp>
      <p:sp>
        <p:nvSpPr>
          <p:cNvPr id="28679" name="TextBox 1">
            <a:extLst>
              <a:ext uri="{FF2B5EF4-FFF2-40B4-BE49-F238E27FC236}">
                <a16:creationId xmlns:a16="http://schemas.microsoft.com/office/drawing/2014/main" id="{A34DDE0B-83C9-4C4E-B1E2-57CB29E4F2C6}"/>
              </a:ext>
            </a:extLst>
          </p:cNvPr>
          <p:cNvSpPr txBox="1">
            <a:spLocks noChangeArrowheads="1"/>
          </p:cNvSpPr>
          <p:nvPr/>
        </p:nvSpPr>
        <p:spPr bwMode="auto">
          <a:xfrm>
            <a:off x="3657601" y="6125151"/>
            <a:ext cx="74206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100" dirty="0">
                <a:latin typeface="Arial" panose="020B0604020202020204" pitchFamily="34" charset="0"/>
              </a:rPr>
              <a:t>*FY15 – Lightning strike caused fire damage at student housing totaling $978K loss, with retained loss total at $417K</a:t>
            </a:r>
          </a:p>
          <a:p>
            <a:pPr>
              <a:spcBef>
                <a:spcPct val="0"/>
              </a:spcBef>
              <a:buFontTx/>
              <a:buNone/>
            </a:pPr>
            <a:r>
              <a:rPr lang="en-US" altLang="en-US" sz="1100" dirty="0">
                <a:latin typeface="Arial" panose="020B0604020202020204" pitchFamily="34" charset="0"/>
              </a:rPr>
              <a:t>**FY17 – Hurricane Harvey losses totaling $12.6M, with retained loss total estimated at $4.8M</a:t>
            </a:r>
          </a:p>
        </p:txBody>
      </p:sp>
      <p:sp>
        <p:nvSpPr>
          <p:cNvPr id="2" name="Rectangle 1">
            <a:extLst>
              <a:ext uri="{FF2B5EF4-FFF2-40B4-BE49-F238E27FC236}">
                <a16:creationId xmlns:a16="http://schemas.microsoft.com/office/drawing/2014/main" id="{AE1AE2F3-89FC-46CF-BB6D-D0B08058C451}"/>
              </a:ext>
            </a:extLst>
          </p:cNvPr>
          <p:cNvSpPr/>
          <p:nvPr/>
        </p:nvSpPr>
        <p:spPr>
          <a:xfrm>
            <a:off x="10149335" y="2749384"/>
            <a:ext cx="516488" cy="246221"/>
          </a:xfrm>
          <a:prstGeom prst="rect">
            <a:avLst/>
          </a:prstGeom>
        </p:spPr>
        <p:txBody>
          <a:bodyPr wrap="none">
            <a:spAutoFit/>
          </a:bodyPr>
          <a:lstStyle/>
          <a:p>
            <a:pPr>
              <a:spcBef>
                <a:spcPct val="0"/>
              </a:spcBef>
            </a:pPr>
            <a:r>
              <a:rPr lang="en-US" altLang="en-US" sz="1000" b="1" dirty="0">
                <a:latin typeface="Arial Narrow" panose="020B0606020202030204" pitchFamily="34" charset="0"/>
              </a:rPr>
              <a:t>Freeze</a:t>
            </a:r>
          </a:p>
        </p:txBody>
      </p:sp>
      <p:sp>
        <p:nvSpPr>
          <p:cNvPr id="10" name="TextBox 2">
            <a:extLst>
              <a:ext uri="{FF2B5EF4-FFF2-40B4-BE49-F238E27FC236}">
                <a16:creationId xmlns:a16="http://schemas.microsoft.com/office/drawing/2014/main" id="{26148127-D6AA-498A-8657-544611C036CF}"/>
              </a:ext>
            </a:extLst>
          </p:cNvPr>
          <p:cNvSpPr txBox="1">
            <a:spLocks noChangeArrowheads="1"/>
          </p:cNvSpPr>
          <p:nvPr/>
        </p:nvSpPr>
        <p:spPr bwMode="auto">
          <a:xfrm>
            <a:off x="8268265" y="2410782"/>
            <a:ext cx="8009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b="1" dirty="0">
                <a:latin typeface="Arial Narrow" panose="020B0606020202030204" pitchFamily="34" charset="0"/>
              </a:rPr>
              <a:t>Hurricane**</a:t>
            </a:r>
          </a:p>
        </p:txBody>
      </p:sp>
      <p:cxnSp>
        <p:nvCxnSpPr>
          <p:cNvPr id="5" name="Straight Arrow Connector 4"/>
          <p:cNvCxnSpPr/>
          <p:nvPr/>
        </p:nvCxnSpPr>
        <p:spPr>
          <a:xfrm flipV="1">
            <a:off x="8201763" y="908548"/>
            <a:ext cx="0" cy="44057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0615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AC2A-B2CB-4F87-9A37-BE05609759DA}"/>
              </a:ext>
            </a:extLst>
          </p:cNvPr>
          <p:cNvSpPr>
            <a:spLocks noGrp="1"/>
          </p:cNvSpPr>
          <p:nvPr>
            <p:ph type="title"/>
          </p:nvPr>
        </p:nvSpPr>
        <p:spPr>
          <a:xfrm>
            <a:off x="553673" y="365125"/>
            <a:ext cx="10964411" cy="851279"/>
          </a:xfrm>
        </p:spPr>
        <p:txBody>
          <a:bodyPr>
            <a:normAutofit/>
          </a:bodyPr>
          <a:lstStyle/>
          <a:p>
            <a:pPr algn="ctr"/>
            <a:r>
              <a:rPr lang="en-US" dirty="0">
                <a:latin typeface="+mn-lt"/>
              </a:rPr>
              <a:t>COVID-19 Impacts on Losses</a:t>
            </a:r>
          </a:p>
        </p:txBody>
      </p:sp>
      <p:sp>
        <p:nvSpPr>
          <p:cNvPr id="3" name="Content Placeholder 2">
            <a:extLst>
              <a:ext uri="{FF2B5EF4-FFF2-40B4-BE49-F238E27FC236}">
                <a16:creationId xmlns:a16="http://schemas.microsoft.com/office/drawing/2014/main" id="{E98D253F-33C6-4DE6-BE74-8192B205B445}"/>
              </a:ext>
            </a:extLst>
          </p:cNvPr>
          <p:cNvSpPr>
            <a:spLocks noGrp="1"/>
          </p:cNvSpPr>
          <p:nvPr>
            <p:ph idx="1"/>
          </p:nvPr>
        </p:nvSpPr>
        <p:spPr>
          <a:xfrm>
            <a:off x="335559" y="1216404"/>
            <a:ext cx="11585197" cy="5444455"/>
          </a:xfrm>
          <a:ln w="12700">
            <a:solidFill>
              <a:srgbClr val="BD4F19"/>
            </a:solidFill>
          </a:ln>
        </p:spPr>
        <p:txBody>
          <a:bodyPr>
            <a:noAutofit/>
          </a:bodyPr>
          <a:lstStyle/>
          <a:p>
            <a:pPr>
              <a:lnSpc>
                <a:spcPct val="80000"/>
              </a:lnSpc>
              <a:buFont typeface="Arial" charset="0"/>
              <a:buChar char="•"/>
              <a:defRPr/>
            </a:pPr>
            <a:r>
              <a:rPr lang="en-US" altLang="en-US" dirty="0"/>
              <a:t>Employees, residents, and students testing positive during COVID-19 pandemic impacting their ability to work or learn</a:t>
            </a:r>
          </a:p>
          <a:p>
            <a:pPr lvl="1">
              <a:lnSpc>
                <a:spcPct val="80000"/>
              </a:lnSpc>
              <a:buFont typeface="Arial" charset="0"/>
              <a:buChar char="•"/>
              <a:defRPr/>
            </a:pPr>
            <a:r>
              <a:rPr lang="en-US" altLang="en-US" dirty="0"/>
              <a:t>Each case resulted in needs for contact investigations, disinfection/decontamination of work spaces, and lost work time during quarantine period</a:t>
            </a:r>
          </a:p>
          <a:p>
            <a:pPr>
              <a:lnSpc>
                <a:spcPct val="80000"/>
              </a:lnSpc>
              <a:buFont typeface="Arial" charset="0"/>
              <a:buChar char="•"/>
              <a:defRPr/>
            </a:pPr>
            <a:endParaRPr lang="en-US" altLang="en-US" sz="2400" dirty="0"/>
          </a:p>
          <a:p>
            <a:pPr>
              <a:lnSpc>
                <a:spcPct val="80000"/>
              </a:lnSpc>
              <a:buFont typeface="Arial" charset="0"/>
              <a:buChar char="•"/>
              <a:defRPr/>
            </a:pPr>
            <a:r>
              <a:rPr lang="en-US" altLang="en-US" dirty="0"/>
              <a:t>Total number of Supervisor’s First Reports of Injury forms submitted remained low overall during FY21 due to significant number of individuals working or learning remotely</a:t>
            </a:r>
          </a:p>
          <a:p>
            <a:pPr>
              <a:lnSpc>
                <a:spcPct val="80000"/>
              </a:lnSpc>
              <a:buFont typeface="Arial" charset="0"/>
              <a:buChar char="•"/>
              <a:defRPr/>
            </a:pPr>
            <a:endParaRPr lang="en-US" altLang="en-US" dirty="0"/>
          </a:p>
          <a:p>
            <a:pPr>
              <a:lnSpc>
                <a:spcPct val="80000"/>
              </a:lnSpc>
              <a:buFont typeface="Arial" charset="0"/>
              <a:buChar char="•"/>
              <a:defRPr/>
            </a:pPr>
            <a:r>
              <a:rPr lang="en-US" altLang="en-US" dirty="0"/>
              <a:t>Anticipating possible increase in Supervisor’s First Reports of Injury submissions due to individuals, departments, and units returning to campus for learning and work activities in FY22</a:t>
            </a:r>
          </a:p>
        </p:txBody>
      </p:sp>
    </p:spTree>
    <p:extLst>
      <p:ext uri="{BB962C8B-B14F-4D97-AF65-F5344CB8AC3E}">
        <p14:creationId xmlns:p14="http://schemas.microsoft.com/office/powerpoint/2010/main" val="1495097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a:extLst>
              <a:ext uri="{FF2B5EF4-FFF2-40B4-BE49-F238E27FC236}">
                <a16:creationId xmlns:a16="http://schemas.microsoft.com/office/drawing/2014/main" id="{3EF449BB-DCF6-469C-9E21-642330998712}"/>
              </a:ext>
            </a:extLst>
          </p:cNvPr>
          <p:cNvSpPr>
            <a:spLocks noGrp="1"/>
          </p:cNvSpPr>
          <p:nvPr>
            <p:ph type="title"/>
          </p:nvPr>
        </p:nvSpPr>
        <p:spPr>
          <a:xfrm>
            <a:off x="871634" y="0"/>
            <a:ext cx="10515600" cy="1325563"/>
          </a:xfrm>
        </p:spPr>
        <p:txBody>
          <a:bodyPr/>
          <a:lstStyle/>
          <a:p>
            <a:pPr algn="ctr" eaLnBrk="1" hangingPunct="1"/>
            <a:r>
              <a:rPr lang="en-US" altLang="en-US" sz="4000" dirty="0">
                <a:latin typeface="+mn-lt"/>
              </a:rPr>
              <a:t>Non-Routine Impacts from Losses</a:t>
            </a:r>
          </a:p>
        </p:txBody>
      </p:sp>
      <p:sp>
        <p:nvSpPr>
          <p:cNvPr id="28676" name="Rectangle 4">
            <a:extLst>
              <a:ext uri="{FF2B5EF4-FFF2-40B4-BE49-F238E27FC236}">
                <a16:creationId xmlns:a16="http://schemas.microsoft.com/office/drawing/2014/main" id="{7BB0D93E-FFBC-4F25-A6AE-BD7B79EEF7AF}"/>
              </a:ext>
            </a:extLst>
          </p:cNvPr>
          <p:cNvSpPr>
            <a:spLocks noGrp="1" noChangeArrowheads="1"/>
          </p:cNvSpPr>
          <p:nvPr>
            <p:ph idx="1"/>
          </p:nvPr>
        </p:nvSpPr>
        <p:spPr>
          <a:xfrm>
            <a:off x="804765" y="1090289"/>
            <a:ext cx="10582469" cy="5326062"/>
          </a:xfrm>
          <a:solidFill>
            <a:schemeClr val="bg1"/>
          </a:solidFill>
          <a:ln w="12700">
            <a:solidFill>
              <a:srgbClr val="BD4F19"/>
            </a:solidFill>
          </a:ln>
        </p:spPr>
        <p:txBody>
          <a:bodyPr/>
          <a:lstStyle/>
          <a:p>
            <a:pPr eaLnBrk="1" hangingPunct="1">
              <a:lnSpc>
                <a:spcPct val="80000"/>
              </a:lnSpc>
              <a:buFont typeface="Arial" charset="0"/>
              <a:buChar char="•"/>
              <a:defRPr/>
            </a:pPr>
            <a:endParaRPr lang="en-US" altLang="en-US" sz="2600" dirty="0"/>
          </a:p>
          <a:p>
            <a:pPr eaLnBrk="1" hangingPunct="1">
              <a:lnSpc>
                <a:spcPct val="80000"/>
              </a:lnSpc>
              <a:buFont typeface="Arial" charset="0"/>
              <a:buChar char="•"/>
              <a:defRPr/>
            </a:pPr>
            <a:r>
              <a:rPr lang="en-US" altLang="en-US" sz="2600" dirty="0"/>
              <a:t>Winter Storm Uri brought unprecedented cold weather and snow/ice to the greater Houston area for multiple days in February 2021</a:t>
            </a:r>
          </a:p>
          <a:p>
            <a:pPr eaLnBrk="1" hangingPunct="1">
              <a:lnSpc>
                <a:spcPct val="80000"/>
              </a:lnSpc>
              <a:buFont typeface="Arial" charset="0"/>
              <a:buChar char="•"/>
              <a:defRPr/>
            </a:pPr>
            <a:r>
              <a:rPr lang="en-US" altLang="en-US" sz="2600" dirty="0"/>
              <a:t>Despite best preventative actions, many buildings sustained significant impairments from sustained freezing temperatures – primarily fire sprinkler system lines and domestic water lines bursting</a:t>
            </a:r>
          </a:p>
          <a:p>
            <a:pPr eaLnBrk="1" hangingPunct="1">
              <a:lnSpc>
                <a:spcPct val="80000"/>
              </a:lnSpc>
              <a:buFont typeface="Arial" charset="0"/>
              <a:buChar char="•"/>
              <a:defRPr/>
            </a:pPr>
            <a:r>
              <a:rPr lang="en-US" altLang="en-US" sz="2600" dirty="0"/>
              <a:t>Over $7 million in property damages across all UT System institutions</a:t>
            </a:r>
          </a:p>
          <a:p>
            <a:pPr eaLnBrk="1" hangingPunct="1">
              <a:lnSpc>
                <a:spcPct val="80000"/>
              </a:lnSpc>
              <a:buFont typeface="Arial" charset="0"/>
              <a:buChar char="•"/>
              <a:defRPr/>
            </a:pPr>
            <a:r>
              <a:rPr lang="en-US" altLang="en-US" sz="2600" dirty="0"/>
              <a:t>Retained loss of nearly $700,000 in total property damage sustained at UTHealth</a:t>
            </a:r>
          </a:p>
        </p:txBody>
      </p:sp>
    </p:spTree>
    <p:extLst>
      <p:ext uri="{BB962C8B-B14F-4D97-AF65-F5344CB8AC3E}">
        <p14:creationId xmlns:p14="http://schemas.microsoft.com/office/powerpoint/2010/main" val="1006953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a:extLst>
              <a:ext uri="{FF2B5EF4-FFF2-40B4-BE49-F238E27FC236}">
                <a16:creationId xmlns:a16="http://schemas.microsoft.com/office/drawing/2014/main" id="{3EF449BB-DCF6-469C-9E21-642330998712}"/>
              </a:ext>
            </a:extLst>
          </p:cNvPr>
          <p:cNvSpPr>
            <a:spLocks noGrp="1"/>
          </p:cNvSpPr>
          <p:nvPr>
            <p:ph type="title"/>
          </p:nvPr>
        </p:nvSpPr>
        <p:spPr>
          <a:xfrm>
            <a:off x="871634" y="0"/>
            <a:ext cx="10515600" cy="1325563"/>
          </a:xfrm>
        </p:spPr>
        <p:txBody>
          <a:bodyPr/>
          <a:lstStyle/>
          <a:p>
            <a:pPr algn="ctr" eaLnBrk="1" hangingPunct="1"/>
            <a:r>
              <a:rPr lang="en-US" altLang="en-US" sz="4000" dirty="0">
                <a:latin typeface="+mn-lt"/>
              </a:rPr>
              <a:t>Non-Routine Impacts from Losses</a:t>
            </a:r>
          </a:p>
        </p:txBody>
      </p:sp>
      <p:sp>
        <p:nvSpPr>
          <p:cNvPr id="28676" name="Rectangle 4">
            <a:extLst>
              <a:ext uri="{FF2B5EF4-FFF2-40B4-BE49-F238E27FC236}">
                <a16:creationId xmlns:a16="http://schemas.microsoft.com/office/drawing/2014/main" id="{7BB0D93E-FFBC-4F25-A6AE-BD7B79EEF7AF}"/>
              </a:ext>
            </a:extLst>
          </p:cNvPr>
          <p:cNvSpPr>
            <a:spLocks noGrp="1" noChangeArrowheads="1"/>
          </p:cNvSpPr>
          <p:nvPr>
            <p:ph idx="1"/>
          </p:nvPr>
        </p:nvSpPr>
        <p:spPr>
          <a:xfrm>
            <a:off x="804765" y="1090289"/>
            <a:ext cx="10582469" cy="5326062"/>
          </a:xfrm>
          <a:solidFill>
            <a:schemeClr val="bg1"/>
          </a:solidFill>
          <a:ln w="12700">
            <a:solidFill>
              <a:srgbClr val="BD4F19"/>
            </a:solidFill>
          </a:ln>
        </p:spPr>
        <p:txBody>
          <a:bodyPr/>
          <a:lstStyle/>
          <a:p>
            <a:pPr eaLnBrk="1" hangingPunct="1">
              <a:lnSpc>
                <a:spcPct val="80000"/>
              </a:lnSpc>
              <a:buFont typeface="Arial" charset="0"/>
              <a:buChar char="•"/>
              <a:defRPr/>
            </a:pPr>
            <a:endParaRPr lang="en-US" altLang="en-US" sz="2600" dirty="0"/>
          </a:p>
          <a:p>
            <a:pPr eaLnBrk="1" hangingPunct="1">
              <a:lnSpc>
                <a:spcPct val="80000"/>
              </a:lnSpc>
              <a:buFont typeface="Arial" charset="0"/>
              <a:buChar char="•"/>
              <a:defRPr/>
            </a:pPr>
            <a:r>
              <a:rPr lang="en-US" altLang="en-US" sz="2600" dirty="0"/>
              <a:t>Primary SHERM office location within the Cyclotron Building sustained significant water damage from flooding event on July 15, 2021 caused by a faulty valve on chilled water line in mechanical room</a:t>
            </a:r>
          </a:p>
          <a:p>
            <a:pPr eaLnBrk="1" hangingPunct="1">
              <a:lnSpc>
                <a:spcPct val="80000"/>
              </a:lnSpc>
              <a:buFont typeface="Arial" charset="0"/>
              <a:buChar char="•"/>
              <a:defRPr/>
            </a:pPr>
            <a:r>
              <a:rPr lang="en-US" altLang="en-US" sz="2600" dirty="0"/>
              <a:t>All EHS personnel residing in this office location were temporarily relocated to swing space in the McGovern Medical School building for a three week time period</a:t>
            </a:r>
          </a:p>
          <a:p>
            <a:pPr eaLnBrk="1" hangingPunct="1">
              <a:lnSpc>
                <a:spcPct val="80000"/>
              </a:lnSpc>
              <a:buFont typeface="Arial" charset="0"/>
              <a:buChar char="•"/>
              <a:defRPr/>
            </a:pPr>
            <a:r>
              <a:rPr lang="en-US" altLang="en-US" sz="2600" dirty="0"/>
              <a:t>EHS services were maintained throughout despite these significant disruptions and damage to computers, various EHS equipment, and hazardous waste processing rooms</a:t>
            </a:r>
          </a:p>
          <a:p>
            <a:pPr eaLnBrk="1" hangingPunct="1">
              <a:lnSpc>
                <a:spcPct val="80000"/>
              </a:lnSpc>
              <a:buFont typeface="Arial" charset="0"/>
              <a:buChar char="•"/>
              <a:defRPr/>
            </a:pPr>
            <a:r>
              <a:rPr lang="en-US" altLang="en-US" sz="2600" dirty="0"/>
              <a:t>Retained loss of $85,000 in total property damage sustained</a:t>
            </a:r>
          </a:p>
          <a:p>
            <a:pPr eaLnBrk="1" hangingPunct="1">
              <a:lnSpc>
                <a:spcPct val="80000"/>
              </a:lnSpc>
              <a:buFont typeface="Arial" charset="0"/>
              <a:buChar char="•"/>
              <a:defRPr/>
            </a:pPr>
            <a:r>
              <a:rPr lang="en-US" altLang="en-US" sz="2600" dirty="0"/>
              <a:t>Preventative actions taken in advance of event, due to flood prone location from named storms, prevented more significant damage (e.g. storing equipment off of floors, etc.)</a:t>
            </a:r>
          </a:p>
        </p:txBody>
      </p:sp>
    </p:spTree>
    <p:extLst>
      <p:ext uri="{BB962C8B-B14F-4D97-AF65-F5344CB8AC3E}">
        <p14:creationId xmlns:p14="http://schemas.microsoft.com/office/powerpoint/2010/main" val="21415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a:extLst>
              <a:ext uri="{FF2B5EF4-FFF2-40B4-BE49-F238E27FC236}">
                <a16:creationId xmlns:a16="http://schemas.microsoft.com/office/drawing/2014/main" id="{3EF449BB-DCF6-469C-9E21-642330998712}"/>
              </a:ext>
            </a:extLst>
          </p:cNvPr>
          <p:cNvSpPr>
            <a:spLocks noGrp="1"/>
          </p:cNvSpPr>
          <p:nvPr>
            <p:ph type="title"/>
          </p:nvPr>
        </p:nvSpPr>
        <p:spPr>
          <a:xfrm>
            <a:off x="871634" y="0"/>
            <a:ext cx="10515600" cy="1325563"/>
          </a:xfrm>
        </p:spPr>
        <p:txBody>
          <a:bodyPr/>
          <a:lstStyle/>
          <a:p>
            <a:pPr algn="ctr" eaLnBrk="1" hangingPunct="1"/>
            <a:r>
              <a:rPr lang="en-US" altLang="en-US" sz="4000" dirty="0">
                <a:latin typeface="+mn-lt"/>
              </a:rPr>
              <a:t>Non-Routine Impacts from Losses</a:t>
            </a:r>
          </a:p>
        </p:txBody>
      </p:sp>
      <p:sp>
        <p:nvSpPr>
          <p:cNvPr id="28676" name="Rectangle 4">
            <a:extLst>
              <a:ext uri="{FF2B5EF4-FFF2-40B4-BE49-F238E27FC236}">
                <a16:creationId xmlns:a16="http://schemas.microsoft.com/office/drawing/2014/main" id="{7BB0D93E-FFBC-4F25-A6AE-BD7B79EEF7AF}"/>
              </a:ext>
            </a:extLst>
          </p:cNvPr>
          <p:cNvSpPr>
            <a:spLocks noGrp="1" noChangeArrowheads="1"/>
          </p:cNvSpPr>
          <p:nvPr>
            <p:ph idx="1"/>
          </p:nvPr>
        </p:nvSpPr>
        <p:spPr>
          <a:xfrm>
            <a:off x="804765" y="1090289"/>
            <a:ext cx="10582469" cy="5326062"/>
          </a:xfrm>
          <a:solidFill>
            <a:schemeClr val="bg1"/>
          </a:solidFill>
          <a:ln w="12700">
            <a:solidFill>
              <a:srgbClr val="BD4F19"/>
            </a:solidFill>
          </a:ln>
        </p:spPr>
        <p:txBody>
          <a:bodyPr/>
          <a:lstStyle/>
          <a:p>
            <a:pPr eaLnBrk="1" hangingPunct="1">
              <a:lnSpc>
                <a:spcPct val="80000"/>
              </a:lnSpc>
              <a:buFont typeface="Arial" charset="0"/>
              <a:buChar char="•"/>
              <a:defRPr/>
            </a:pPr>
            <a:endParaRPr lang="en-US" altLang="en-US" sz="2600" dirty="0"/>
          </a:p>
          <a:p>
            <a:pPr>
              <a:lnSpc>
                <a:spcPct val="80000"/>
              </a:lnSpc>
              <a:buFont typeface="Arial" charset="0"/>
              <a:buChar char="•"/>
              <a:defRPr/>
            </a:pPr>
            <a:r>
              <a:rPr lang="en-US" altLang="en-US" sz="2600" dirty="0"/>
              <a:t>Effective May 2021, the UT System Risk Management Advisory Committee membership agreed to increase the Comprehensive Property Protection Plan (CPPP) insurance deductible from $250K to $500K </a:t>
            </a:r>
            <a:r>
              <a:rPr lang="en-US" dirty="0"/>
              <a:t>per occurrence in both the Fire / AOP and Wind / Flood Programs</a:t>
            </a:r>
          </a:p>
          <a:p>
            <a:pPr>
              <a:lnSpc>
                <a:spcPct val="80000"/>
              </a:lnSpc>
              <a:buFont typeface="Arial" charset="0"/>
              <a:buChar char="•"/>
              <a:defRPr/>
            </a:pPr>
            <a:r>
              <a:rPr lang="en-US" altLang="en-US" sz="2600" dirty="0"/>
              <a:t>Increase necessary due to extremely challenging insurance market conditions and to ensure long term financial stability of the property insurance plan</a:t>
            </a:r>
          </a:p>
          <a:p>
            <a:pPr>
              <a:lnSpc>
                <a:spcPct val="80000"/>
              </a:lnSpc>
              <a:buFont typeface="Arial" charset="0"/>
              <a:buChar char="•"/>
              <a:defRPr/>
            </a:pPr>
            <a:r>
              <a:rPr lang="en-US" altLang="en-US" sz="2600" dirty="0"/>
              <a:t>This is the first increase in deductible in almost 20 years</a:t>
            </a:r>
          </a:p>
          <a:p>
            <a:pPr>
              <a:lnSpc>
                <a:spcPct val="80000"/>
              </a:lnSpc>
              <a:buFont typeface="Arial" charset="0"/>
              <a:buChar char="•"/>
              <a:defRPr/>
            </a:pPr>
            <a:r>
              <a:rPr lang="en-US" altLang="en-US" sz="2600" dirty="0"/>
              <a:t>UTHealth will incur greater retained losses for each event and therefore prevention becomes even more paramount</a:t>
            </a:r>
          </a:p>
        </p:txBody>
      </p:sp>
    </p:spTree>
    <p:extLst>
      <p:ext uri="{BB962C8B-B14F-4D97-AF65-F5344CB8AC3E}">
        <p14:creationId xmlns:p14="http://schemas.microsoft.com/office/powerpoint/2010/main" val="1274314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AC2A-B2CB-4F87-9A37-BE05609759DA}"/>
              </a:ext>
            </a:extLst>
          </p:cNvPr>
          <p:cNvSpPr>
            <a:spLocks noGrp="1"/>
          </p:cNvSpPr>
          <p:nvPr>
            <p:ph type="title"/>
          </p:nvPr>
        </p:nvSpPr>
        <p:spPr>
          <a:xfrm>
            <a:off x="553673" y="365125"/>
            <a:ext cx="10964411" cy="851279"/>
          </a:xfrm>
        </p:spPr>
        <p:txBody>
          <a:bodyPr>
            <a:normAutofit/>
          </a:bodyPr>
          <a:lstStyle/>
          <a:p>
            <a:pPr algn="ctr"/>
            <a:r>
              <a:rPr lang="en-US" dirty="0">
                <a:latin typeface="+mn-lt"/>
              </a:rPr>
              <a:t>FY22 Planned Actions - Losses</a:t>
            </a:r>
          </a:p>
        </p:txBody>
      </p:sp>
      <p:sp>
        <p:nvSpPr>
          <p:cNvPr id="3" name="Content Placeholder 2">
            <a:extLst>
              <a:ext uri="{FF2B5EF4-FFF2-40B4-BE49-F238E27FC236}">
                <a16:creationId xmlns:a16="http://schemas.microsoft.com/office/drawing/2014/main" id="{E98D253F-33C6-4DE6-BE74-8192B205B445}"/>
              </a:ext>
            </a:extLst>
          </p:cNvPr>
          <p:cNvSpPr>
            <a:spLocks noGrp="1"/>
          </p:cNvSpPr>
          <p:nvPr>
            <p:ph idx="1"/>
          </p:nvPr>
        </p:nvSpPr>
        <p:spPr>
          <a:xfrm>
            <a:off x="335559" y="1216404"/>
            <a:ext cx="11585197" cy="5444455"/>
          </a:xfrm>
          <a:ln w="12700">
            <a:solidFill>
              <a:srgbClr val="BD4F19"/>
            </a:solidFill>
          </a:ln>
        </p:spPr>
        <p:txBody>
          <a:bodyPr>
            <a:noAutofit/>
          </a:bodyPr>
          <a:lstStyle/>
          <a:p>
            <a:pPr marL="0" indent="0">
              <a:buNone/>
              <a:defRPr/>
            </a:pPr>
            <a:r>
              <a:rPr lang="en-US" dirty="0">
                <a:solidFill>
                  <a:srgbClr val="BD4F19"/>
                </a:solidFill>
              </a:rPr>
              <a:t>Personnel</a:t>
            </a:r>
          </a:p>
          <a:p>
            <a:pPr lvl="1">
              <a:lnSpc>
                <a:spcPct val="80000"/>
              </a:lnSpc>
              <a:defRPr/>
            </a:pPr>
            <a:r>
              <a:rPr lang="en-US" altLang="en-US" sz="2000" dirty="0"/>
              <a:t>Closely monitor increase in reported employee injury events (largely from the clinic setting) determine root cause and implement preventive measures</a:t>
            </a:r>
          </a:p>
          <a:p>
            <a:pPr lvl="1">
              <a:lnSpc>
                <a:spcPct val="80000"/>
              </a:lnSpc>
              <a:defRPr/>
            </a:pPr>
            <a:r>
              <a:rPr lang="en-US" altLang="en-US" sz="2000" dirty="0"/>
              <a:t>Evaluate slip, trip, and fall data to determine possible trends or locations; provide interventions to prevent recurrence where possible</a:t>
            </a:r>
          </a:p>
          <a:p>
            <a:pPr lvl="1">
              <a:lnSpc>
                <a:spcPct val="80000"/>
              </a:lnSpc>
              <a:defRPr/>
            </a:pPr>
            <a:r>
              <a:rPr lang="en-US" altLang="en-US" sz="2000" dirty="0"/>
              <a:t>Continue to focus on transition of medical residents who became employees on July 1, 2019 to contain costs associated with </a:t>
            </a:r>
            <a:r>
              <a:rPr lang="en-US" altLang="en-US" sz="2000" dirty="0" err="1"/>
              <a:t>bloodborne</a:t>
            </a:r>
            <a:r>
              <a:rPr lang="en-US" altLang="en-US" sz="2000" dirty="0"/>
              <a:t> pathogens exposures</a:t>
            </a:r>
          </a:p>
          <a:p>
            <a:pPr lvl="1">
              <a:lnSpc>
                <a:spcPct val="80000"/>
              </a:lnSpc>
              <a:defRPr/>
            </a:pPr>
            <a:r>
              <a:rPr lang="en-US" altLang="en-US" sz="2000" dirty="0"/>
              <a:t>Continue to support individuals as they “return to campus” during the COVID-19 pandemic situation to ensure health and safety of all campus stakeholders</a:t>
            </a:r>
            <a:endParaRPr lang="en-US" altLang="en-US" dirty="0"/>
          </a:p>
          <a:p>
            <a:pPr marL="0" indent="0">
              <a:buNone/>
              <a:defRPr/>
            </a:pPr>
            <a:r>
              <a:rPr lang="en-US" dirty="0">
                <a:solidFill>
                  <a:srgbClr val="BD4F19"/>
                </a:solidFill>
              </a:rPr>
              <a:t>Property</a:t>
            </a:r>
          </a:p>
          <a:p>
            <a:pPr lvl="1">
              <a:lnSpc>
                <a:spcPct val="80000"/>
              </a:lnSpc>
              <a:defRPr/>
            </a:pPr>
            <a:r>
              <a:rPr lang="en-US" altLang="en-US" sz="2000" dirty="0"/>
              <a:t>Re-emphasize focus on prevention and effective management of property insurance claims given recent increase in deductible from $250K to $500K per occurrence  </a:t>
            </a:r>
          </a:p>
          <a:p>
            <a:pPr lvl="1">
              <a:lnSpc>
                <a:spcPct val="80000"/>
              </a:lnSpc>
              <a:defRPr/>
            </a:pPr>
            <a:r>
              <a:rPr lang="en-US" altLang="en-US" sz="2000" dirty="0"/>
              <a:t>Continue with successful efforts to educate faculty and staff about common perils causing losses (water, power interruption, and theft), simple interventions</a:t>
            </a:r>
          </a:p>
          <a:p>
            <a:pPr lvl="1">
              <a:lnSpc>
                <a:spcPct val="80000"/>
              </a:lnSpc>
              <a:defRPr/>
            </a:pPr>
            <a:r>
              <a:rPr lang="en-US" altLang="en-US" sz="2000" dirty="0"/>
              <a:t>Develop additional predictive methods for prompt recovery after losses occur, specifically estimated length of time to recovery</a:t>
            </a:r>
          </a:p>
          <a:p>
            <a:pPr lvl="1">
              <a:lnSpc>
                <a:spcPct val="80000"/>
              </a:lnSpc>
              <a:defRPr/>
            </a:pPr>
            <a:r>
              <a:rPr lang="en-US" altLang="en-US" sz="2000" dirty="0"/>
              <a:t>Continue to refine and improve oversight of UTP property loss prevention, mitigation, and insurance program</a:t>
            </a:r>
          </a:p>
          <a:p>
            <a:pPr marL="0" indent="0">
              <a:buNone/>
              <a:defRPr/>
            </a:pPr>
            <a:endParaRPr lang="en-US" dirty="0"/>
          </a:p>
          <a:p>
            <a:pPr marL="0" indent="0">
              <a:buNone/>
              <a:defRPr/>
            </a:pPr>
            <a:endParaRPr lang="en-US" sz="1500" dirty="0"/>
          </a:p>
        </p:txBody>
      </p:sp>
    </p:spTree>
    <p:extLst>
      <p:ext uri="{BB962C8B-B14F-4D97-AF65-F5344CB8AC3E}">
        <p14:creationId xmlns:p14="http://schemas.microsoft.com/office/powerpoint/2010/main" val="1666831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FB0F1A2-06A9-46A9-A54F-42C0B7971B19}"/>
              </a:ext>
            </a:extLst>
          </p:cNvPr>
          <p:cNvSpPr>
            <a:spLocks noChangeArrowheads="1"/>
          </p:cNvSpPr>
          <p:nvPr/>
        </p:nvSpPr>
        <p:spPr bwMode="auto">
          <a:xfrm>
            <a:off x="2774302" y="6319935"/>
            <a:ext cx="8229600" cy="4343400"/>
          </a:xfrm>
          <a:prstGeom prst="rect">
            <a:avLst/>
          </a:prstGeom>
          <a:noFill/>
          <a:ln w="9525">
            <a:noFill/>
            <a:miter lim="800000"/>
            <a:headEnd/>
            <a:tailEnd/>
          </a:ln>
        </p:spPr>
        <p:txBody>
          <a:bodyPr wrap="none" anchor="ctr"/>
          <a:lstStyle/>
          <a:p>
            <a:pPr eaLnBrk="1" hangingPunct="1">
              <a:defRPr/>
            </a:pPr>
            <a:endParaRPr lang="en-US" dirty="0">
              <a:latin typeface="Arial" charset="0"/>
            </a:endParaRPr>
          </a:p>
        </p:txBody>
      </p:sp>
      <p:sp>
        <p:nvSpPr>
          <p:cNvPr id="31747" name="Rectangle 3">
            <a:extLst>
              <a:ext uri="{FF2B5EF4-FFF2-40B4-BE49-F238E27FC236}">
                <a16:creationId xmlns:a16="http://schemas.microsoft.com/office/drawing/2014/main" id="{A0A56EC9-7E16-4503-B29D-879871F58334}"/>
              </a:ext>
            </a:extLst>
          </p:cNvPr>
          <p:cNvSpPr>
            <a:spLocks noGrp="1"/>
          </p:cNvSpPr>
          <p:nvPr>
            <p:ph type="title"/>
          </p:nvPr>
        </p:nvSpPr>
        <p:spPr/>
        <p:txBody>
          <a:bodyPr/>
          <a:lstStyle/>
          <a:p>
            <a:pPr algn="ctr" eaLnBrk="1" hangingPunct="1"/>
            <a:r>
              <a:rPr lang="en-US" altLang="en-US" dirty="0">
                <a:latin typeface="+mn-lt"/>
              </a:rPr>
              <a:t>KPI #2: Compliance</a:t>
            </a:r>
          </a:p>
        </p:txBody>
      </p:sp>
      <p:sp>
        <p:nvSpPr>
          <p:cNvPr id="25604" name="Rectangle 4">
            <a:extLst>
              <a:ext uri="{FF2B5EF4-FFF2-40B4-BE49-F238E27FC236}">
                <a16:creationId xmlns:a16="http://schemas.microsoft.com/office/drawing/2014/main" id="{19ACF002-982A-4DBA-890F-EB8255CE341B}"/>
              </a:ext>
            </a:extLst>
          </p:cNvPr>
          <p:cNvSpPr>
            <a:spLocks noGrp="1" noChangeArrowheads="1"/>
          </p:cNvSpPr>
          <p:nvPr>
            <p:ph idx="1"/>
          </p:nvPr>
        </p:nvSpPr>
        <p:spPr>
          <a:xfrm>
            <a:off x="345233" y="1528763"/>
            <a:ext cx="11523306" cy="4964112"/>
          </a:xfrm>
          <a:noFill/>
          <a:ln w="12700">
            <a:solidFill>
              <a:srgbClr val="BD4F19"/>
            </a:solidFill>
          </a:ln>
        </p:spPr>
        <p:txBody>
          <a:bodyPr/>
          <a:lstStyle/>
          <a:p>
            <a:pPr marL="0" indent="0" eaLnBrk="1" hangingPunct="1">
              <a:buNone/>
              <a:defRPr/>
            </a:pPr>
            <a:r>
              <a:rPr lang="en-US" altLang="en-US" dirty="0">
                <a:solidFill>
                  <a:srgbClr val="BD4F19"/>
                </a:solidFill>
              </a:rPr>
              <a:t>With external agencies</a:t>
            </a:r>
          </a:p>
          <a:p>
            <a:pPr lvl="1" eaLnBrk="1" hangingPunct="1">
              <a:defRPr/>
            </a:pPr>
            <a:r>
              <a:rPr lang="en-US" altLang="en-US" dirty="0"/>
              <a:t>Regulatory inspections; other compliance related inspections by outside entities</a:t>
            </a:r>
          </a:p>
          <a:p>
            <a:pPr eaLnBrk="1" hangingPunct="1">
              <a:buFont typeface="Arial" charset="0"/>
              <a:buChar char="•"/>
              <a:defRPr/>
            </a:pPr>
            <a:endParaRPr lang="en-US" altLang="en-US" dirty="0"/>
          </a:p>
          <a:p>
            <a:pPr marL="0" indent="0" eaLnBrk="1" hangingPunct="1">
              <a:buNone/>
              <a:defRPr/>
            </a:pPr>
            <a:r>
              <a:rPr lang="en-US" altLang="en-US" dirty="0">
                <a:solidFill>
                  <a:srgbClr val="BD4F19"/>
                </a:solidFill>
              </a:rPr>
              <a:t>With internal assessments</a:t>
            </a:r>
          </a:p>
          <a:p>
            <a:pPr lvl="1" eaLnBrk="1" hangingPunct="1">
              <a:defRPr/>
            </a:pPr>
            <a:r>
              <a:rPr lang="en-US" altLang="en-US" dirty="0"/>
              <a:t>Results of EH&amp;S routine safety surveillance activities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AC2A-B2CB-4F87-9A37-BE05609759DA}"/>
              </a:ext>
            </a:extLst>
          </p:cNvPr>
          <p:cNvSpPr>
            <a:spLocks noGrp="1"/>
          </p:cNvSpPr>
          <p:nvPr>
            <p:ph type="title"/>
          </p:nvPr>
        </p:nvSpPr>
        <p:spPr/>
        <p:txBody>
          <a:bodyPr/>
          <a:lstStyle/>
          <a:p>
            <a:pPr algn="ctr"/>
            <a:r>
              <a:rPr lang="en-US" dirty="0">
                <a:latin typeface="+mn-lt"/>
              </a:rPr>
              <a:t>UTHealth Institutional Missions and </a:t>
            </a:r>
            <a:br>
              <a:rPr lang="en-US" dirty="0">
                <a:latin typeface="+mn-lt"/>
              </a:rPr>
            </a:br>
            <a:r>
              <a:rPr lang="en-US" dirty="0">
                <a:latin typeface="+mn-lt"/>
              </a:rPr>
              <a:t>SHERM’s Role, Contributions</a:t>
            </a:r>
          </a:p>
        </p:txBody>
      </p:sp>
      <p:sp>
        <p:nvSpPr>
          <p:cNvPr id="3" name="Content Placeholder 2">
            <a:extLst>
              <a:ext uri="{FF2B5EF4-FFF2-40B4-BE49-F238E27FC236}">
                <a16:creationId xmlns:a16="http://schemas.microsoft.com/office/drawing/2014/main" id="{E98D253F-33C6-4DE6-BE74-8192B205B445}"/>
              </a:ext>
            </a:extLst>
          </p:cNvPr>
          <p:cNvSpPr>
            <a:spLocks noGrp="1"/>
          </p:cNvSpPr>
          <p:nvPr>
            <p:ph idx="1"/>
          </p:nvPr>
        </p:nvSpPr>
        <p:spPr>
          <a:xfrm>
            <a:off x="637563" y="1916112"/>
            <a:ext cx="10741118" cy="4351338"/>
          </a:xfrm>
          <a:ln w="12700">
            <a:noFill/>
          </a:ln>
        </p:spPr>
        <p:txBody>
          <a:bodyPr/>
          <a:lstStyle/>
          <a:p>
            <a:pPr marL="0" indent="0">
              <a:buNone/>
            </a:pPr>
            <a:r>
              <a:rPr lang="en-US" dirty="0"/>
              <a:t>UTHealth institutional missions:</a:t>
            </a:r>
          </a:p>
          <a:p>
            <a:pPr lvl="1"/>
            <a:r>
              <a:rPr lang="en-US" dirty="0"/>
              <a:t>Teaching</a:t>
            </a:r>
          </a:p>
          <a:p>
            <a:pPr lvl="1"/>
            <a:r>
              <a:rPr lang="en-US" dirty="0"/>
              <a:t>Research</a:t>
            </a:r>
          </a:p>
          <a:p>
            <a:pPr lvl="1"/>
            <a:r>
              <a:rPr lang="en-US" dirty="0"/>
              <a:t>Service</a:t>
            </a:r>
          </a:p>
          <a:p>
            <a:pPr lvl="2"/>
            <a:r>
              <a:rPr lang="en-US" dirty="0">
                <a:solidFill>
                  <a:srgbClr val="BD4F19"/>
                </a:solidFill>
              </a:rPr>
              <a:t>Service to the Institution (SHERM’s primary role)</a:t>
            </a:r>
          </a:p>
          <a:p>
            <a:pPr marL="1371600" lvl="3" indent="0">
              <a:buNone/>
            </a:pPr>
            <a:r>
              <a:rPr lang="en-US" dirty="0">
                <a:solidFill>
                  <a:srgbClr val="BD4F19"/>
                </a:solidFill>
              </a:rPr>
              <a:t>4 Key Performance Indicators (KPI) of safety services provided</a:t>
            </a:r>
          </a:p>
          <a:p>
            <a:pPr marL="1371600" lvl="3" indent="0">
              <a:buNone/>
            </a:pPr>
            <a:endParaRPr lang="en-US" dirty="0"/>
          </a:p>
          <a:p>
            <a:pPr lvl="2"/>
            <a:r>
              <a:rPr lang="en-US" dirty="0"/>
              <a:t>Service to the Community</a:t>
            </a:r>
          </a:p>
          <a:p>
            <a:pPr lvl="2"/>
            <a:endParaRPr lang="en-US" dirty="0"/>
          </a:p>
          <a:p>
            <a:pPr marL="0" indent="0">
              <a:buNone/>
            </a:pPr>
            <a:r>
              <a:rPr lang="en-US" dirty="0"/>
              <a:t>SHERM also contributes to the other key </a:t>
            </a:r>
            <a:r>
              <a:rPr lang="en-US" altLang="en-US" dirty="0"/>
              <a:t>institutional missions as well</a:t>
            </a:r>
            <a:endParaRPr lang="en-US" dirty="0"/>
          </a:p>
        </p:txBody>
      </p:sp>
      <p:sp>
        <p:nvSpPr>
          <p:cNvPr id="4" name="Rectangle 3">
            <a:extLst>
              <a:ext uri="{FF2B5EF4-FFF2-40B4-BE49-F238E27FC236}">
                <a16:creationId xmlns:a16="http://schemas.microsoft.com/office/drawing/2014/main" id="{03B839B4-676C-45D3-AEEC-0D50E2281891}"/>
              </a:ext>
            </a:extLst>
          </p:cNvPr>
          <p:cNvSpPr/>
          <p:nvPr/>
        </p:nvSpPr>
        <p:spPr>
          <a:xfrm>
            <a:off x="363894" y="1690688"/>
            <a:ext cx="11513975" cy="4802187"/>
          </a:xfrm>
          <a:prstGeom prst="rect">
            <a:avLst/>
          </a:prstGeom>
          <a:noFill/>
          <a:ln w="12700">
            <a:solidFill>
              <a:srgbClr val="BD4F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8085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085F5B0-409B-4EBF-98D7-F74BF24FBB5B}"/>
              </a:ext>
            </a:extLst>
          </p:cNvPr>
          <p:cNvSpPr>
            <a:spLocks noChangeArrowheads="1"/>
          </p:cNvSpPr>
          <p:nvPr/>
        </p:nvSpPr>
        <p:spPr bwMode="auto">
          <a:xfrm>
            <a:off x="1905000" y="1524000"/>
            <a:ext cx="8382000" cy="4876800"/>
          </a:xfrm>
          <a:prstGeom prst="rect">
            <a:avLst/>
          </a:prstGeom>
          <a:solidFill>
            <a:schemeClr val="bg1"/>
          </a:solidFill>
          <a:ln w="9525">
            <a:noFill/>
            <a:miter lim="800000"/>
            <a:headEnd/>
            <a:tailEnd/>
          </a:ln>
        </p:spPr>
        <p:txBody>
          <a:bodyPr wrap="none" anchor="ctr"/>
          <a:lstStyle/>
          <a:p>
            <a:pPr eaLnBrk="1" hangingPunct="1">
              <a:defRPr/>
            </a:pPr>
            <a:endParaRPr lang="en-US" dirty="0">
              <a:latin typeface="Arial" charset="0"/>
            </a:endParaRPr>
          </a:p>
        </p:txBody>
      </p:sp>
      <p:sp>
        <p:nvSpPr>
          <p:cNvPr id="32771" name="Rectangle 3">
            <a:extLst>
              <a:ext uri="{FF2B5EF4-FFF2-40B4-BE49-F238E27FC236}">
                <a16:creationId xmlns:a16="http://schemas.microsoft.com/office/drawing/2014/main" id="{23DBB836-9EA7-49DF-878E-B504B4A66151}"/>
              </a:ext>
            </a:extLst>
          </p:cNvPr>
          <p:cNvSpPr>
            <a:spLocks noGrp="1"/>
          </p:cNvSpPr>
          <p:nvPr>
            <p:ph type="title"/>
          </p:nvPr>
        </p:nvSpPr>
        <p:spPr/>
        <p:txBody>
          <a:bodyPr/>
          <a:lstStyle/>
          <a:p>
            <a:pPr algn="ctr" eaLnBrk="1" hangingPunct="1"/>
            <a:r>
              <a:rPr lang="en-US" altLang="en-US" dirty="0">
                <a:solidFill>
                  <a:srgbClr val="BD4F19"/>
                </a:solidFill>
                <a:latin typeface="+mn-lt"/>
              </a:rPr>
              <a:t>External Agencies Inspections</a:t>
            </a:r>
            <a:br>
              <a:rPr lang="en-US" altLang="en-US" dirty="0">
                <a:solidFill>
                  <a:srgbClr val="BD4F19"/>
                </a:solidFill>
                <a:latin typeface="+mn-lt"/>
              </a:rPr>
            </a:br>
            <a:r>
              <a:rPr lang="en-US" altLang="en-US" sz="2800" dirty="0">
                <a:solidFill>
                  <a:srgbClr val="BD4F19"/>
                </a:solidFill>
                <a:latin typeface="+mn-lt"/>
              </a:rPr>
              <a:t>n= 5</a:t>
            </a:r>
          </a:p>
        </p:txBody>
      </p:sp>
      <p:graphicFrame>
        <p:nvGraphicFramePr>
          <p:cNvPr id="2" name="Table 1">
            <a:extLst>
              <a:ext uri="{FF2B5EF4-FFF2-40B4-BE49-F238E27FC236}">
                <a16:creationId xmlns:a16="http://schemas.microsoft.com/office/drawing/2014/main" id="{8DC15E16-A73F-45ED-975E-744A107BB089}"/>
              </a:ext>
            </a:extLst>
          </p:cNvPr>
          <p:cNvGraphicFramePr>
            <a:graphicFrameLocks noGrp="1"/>
          </p:cNvGraphicFramePr>
          <p:nvPr>
            <p:extLst>
              <p:ext uri="{D42A27DB-BD31-4B8C-83A1-F6EECF244321}">
                <p14:modId xmlns:p14="http://schemas.microsoft.com/office/powerpoint/2010/main" val="1638873782"/>
              </p:ext>
            </p:extLst>
          </p:nvPr>
        </p:nvGraphicFramePr>
        <p:xfrm>
          <a:off x="1518407" y="1665522"/>
          <a:ext cx="8940787" cy="5017145"/>
        </p:xfrm>
        <a:graphic>
          <a:graphicData uri="http://schemas.openxmlformats.org/drawingml/2006/table">
            <a:tbl>
              <a:tblPr firstRow="1" firstCol="1" bandRow="1"/>
              <a:tblGrid>
                <a:gridCol w="423299">
                  <a:extLst>
                    <a:ext uri="{9D8B030D-6E8A-4147-A177-3AD203B41FA5}">
                      <a16:colId xmlns:a16="http://schemas.microsoft.com/office/drawing/2014/main" val="585030594"/>
                    </a:ext>
                  </a:extLst>
                </a:gridCol>
                <a:gridCol w="1490719">
                  <a:extLst>
                    <a:ext uri="{9D8B030D-6E8A-4147-A177-3AD203B41FA5}">
                      <a16:colId xmlns:a16="http://schemas.microsoft.com/office/drawing/2014/main" val="20000"/>
                    </a:ext>
                  </a:extLst>
                </a:gridCol>
                <a:gridCol w="2370476">
                  <a:extLst>
                    <a:ext uri="{9D8B030D-6E8A-4147-A177-3AD203B41FA5}">
                      <a16:colId xmlns:a16="http://schemas.microsoft.com/office/drawing/2014/main" val="20001"/>
                    </a:ext>
                  </a:extLst>
                </a:gridCol>
                <a:gridCol w="2701459">
                  <a:extLst>
                    <a:ext uri="{9D8B030D-6E8A-4147-A177-3AD203B41FA5}">
                      <a16:colId xmlns:a16="http://schemas.microsoft.com/office/drawing/2014/main" val="20002"/>
                    </a:ext>
                  </a:extLst>
                </a:gridCol>
                <a:gridCol w="1954834">
                  <a:extLst>
                    <a:ext uri="{9D8B030D-6E8A-4147-A177-3AD203B41FA5}">
                      <a16:colId xmlns:a16="http://schemas.microsoft.com/office/drawing/2014/main" val="20003"/>
                    </a:ext>
                  </a:extLst>
                </a:gridCol>
              </a:tblGrid>
              <a:tr h="315893">
                <a:tc>
                  <a:txBody>
                    <a:bodyPr/>
                    <a:lstStyle/>
                    <a:p>
                      <a:pPr marL="0" marR="0">
                        <a:spcBef>
                          <a:spcPts val="0"/>
                        </a:spcBef>
                        <a:spcAft>
                          <a:spcPts val="600"/>
                        </a:spcAft>
                      </a:pPr>
                      <a:endParaRPr lang="en-US" sz="900" b="1" dirty="0">
                        <a:effectLst/>
                        <a:latin typeface="Arial"/>
                        <a:ea typeface="Calibri"/>
                        <a:cs typeface="Times New Roman"/>
                      </a:endParaRPr>
                    </a:p>
                  </a:txBody>
                  <a:tcPr marL="64959" marR="64959" marT="32475" marB="32475">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900" b="1" dirty="0">
                          <a:effectLst/>
                          <a:latin typeface="Arial"/>
                          <a:ea typeface="Calibri"/>
                          <a:cs typeface="Times New Roman"/>
                        </a:rPr>
                        <a:t>Date</a:t>
                      </a:r>
                    </a:p>
                  </a:txBody>
                  <a:tcPr marL="64959" marR="64959" marT="32475" marB="324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900" b="1">
                          <a:effectLst/>
                          <a:latin typeface="Arial"/>
                          <a:ea typeface="Calibri"/>
                          <a:cs typeface="Times New Roman"/>
                        </a:rPr>
                        <a:t>Agency</a:t>
                      </a:r>
                    </a:p>
                  </a:txBody>
                  <a:tcPr marL="64959" marR="64959" marT="32475" marB="324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900" b="1">
                          <a:effectLst/>
                          <a:latin typeface="Arial"/>
                          <a:ea typeface="Calibri"/>
                          <a:cs typeface="Times New Roman"/>
                        </a:rPr>
                        <a:t>Findings</a:t>
                      </a:r>
                    </a:p>
                  </a:txBody>
                  <a:tcPr marL="64959" marR="64959" marT="32475" marB="324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900" b="1" dirty="0">
                          <a:effectLst/>
                          <a:latin typeface="Arial"/>
                          <a:ea typeface="Calibri"/>
                          <a:cs typeface="Times New Roman"/>
                        </a:rPr>
                        <a:t>Status</a:t>
                      </a:r>
                    </a:p>
                  </a:txBody>
                  <a:tcPr marL="64959" marR="64959" marT="32475" marB="32475">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93670">
                <a:tc>
                  <a:txBody>
                    <a:bodyPr/>
                    <a:lstStyle/>
                    <a:p>
                      <a:pPr marL="0" marR="0">
                        <a:spcBef>
                          <a:spcPts val="0"/>
                        </a:spcBef>
                        <a:spcAft>
                          <a:spcPts val="600"/>
                        </a:spcAft>
                      </a:pPr>
                      <a:r>
                        <a:rPr lang="en-US" sz="1000" dirty="0">
                          <a:effectLst/>
                          <a:latin typeface="Arial"/>
                          <a:ea typeface="Calibri"/>
                          <a:cs typeface="Times New Roman"/>
                        </a:rPr>
                        <a:t>1</a:t>
                      </a:r>
                    </a:p>
                  </a:txBody>
                  <a:tcPr marT="45725" marB="45725">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October 27-30, 2020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AAALAC International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Suggested expansion </a:t>
                      </a:r>
                      <a:r>
                        <a:rPr lang="en-US" sz="1100">
                          <a:effectLst/>
                          <a:latin typeface="Calibri" panose="020F0502020204030204" pitchFamily="34" charset="0"/>
                          <a:ea typeface="Calibri" panose="020F0502020204030204" pitchFamily="34" charset="0"/>
                        </a:rPr>
                        <a:t>of existing waste </a:t>
                      </a:r>
                      <a:r>
                        <a:rPr lang="en-US" sz="1100" dirty="0">
                          <a:effectLst/>
                          <a:latin typeface="Calibri" panose="020F0502020204030204" pitchFamily="34" charset="0"/>
                          <a:ea typeface="Calibri" panose="020F0502020204030204" pitchFamily="34" charset="0"/>
                        </a:rPr>
                        <a:t>anesthetic gas monitoring program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Completed;</a:t>
                      </a:r>
                      <a:r>
                        <a:rPr lang="en-US" sz="1100" baseline="0" dirty="0">
                          <a:effectLst/>
                          <a:latin typeface="Calibri" panose="020F0502020204030204" pitchFamily="34" charset="0"/>
                          <a:ea typeface="Calibri" panose="020F0502020204030204" pitchFamily="34" charset="0"/>
                        </a:rPr>
                        <a:t> ongoing monitoring program in place</a:t>
                      </a:r>
                      <a:endParaRPr lang="en-US" sz="1100" dirty="0">
                        <a:effectLst/>
                        <a:latin typeface="Calibri" panose="020F0502020204030204" pitchFamily="34" charset="0"/>
                        <a:ea typeface="Calibri" panose="020F0502020204030204" pitchFamily="34" charset="0"/>
                      </a:endParaRPr>
                    </a:p>
                  </a:txBody>
                  <a:tcP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07227">
                <a:tc>
                  <a:txBody>
                    <a:bodyPr/>
                    <a:lstStyle/>
                    <a:p>
                      <a:pPr marL="0" marR="0">
                        <a:spcBef>
                          <a:spcPts val="0"/>
                        </a:spcBef>
                        <a:spcAft>
                          <a:spcPts val="600"/>
                        </a:spcAft>
                      </a:pPr>
                      <a:r>
                        <a:rPr lang="en-US" sz="1000" dirty="0">
                          <a:effectLst/>
                          <a:latin typeface="Arial"/>
                          <a:ea typeface="Calibri"/>
                          <a:cs typeface="Times New Roman"/>
                        </a:rPr>
                        <a:t>2</a:t>
                      </a:r>
                    </a:p>
                  </a:txBody>
                  <a:tcPr marT="45704" marB="45704">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December 2, 2020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Texas Department of State Health Services Radiation Control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No items of non-compliance (UTHealth, Dental Vans at OCB, X-ray R10908, Site 018, Remote)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Inspection file closed</a:t>
                      </a:r>
                    </a:p>
                  </a:txBody>
                  <a:tcP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42052">
                <a:tc>
                  <a:txBody>
                    <a:bodyPr/>
                    <a:lstStyle/>
                    <a:p>
                      <a:pPr marL="0" marR="0">
                        <a:spcBef>
                          <a:spcPts val="0"/>
                        </a:spcBef>
                        <a:spcAft>
                          <a:spcPts val="600"/>
                        </a:spcAft>
                      </a:pPr>
                      <a:r>
                        <a:rPr lang="en-US" sz="1000" dirty="0">
                          <a:effectLst/>
                          <a:latin typeface="Arial"/>
                          <a:ea typeface="Calibri"/>
                          <a:cs typeface="Times New Roman"/>
                        </a:rPr>
                        <a:t>3</a:t>
                      </a:r>
                    </a:p>
                  </a:txBody>
                  <a:tcPr marT="45704" marB="45704">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100" dirty="0"/>
                        <a:t>December 7, 2020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Calibri" panose="020F0502020204030204" pitchFamily="34" charset="0"/>
                          <a:ea typeface="Calibri" panose="020F0502020204030204" pitchFamily="34" charset="0"/>
                        </a:rPr>
                        <a:t>Texas Department of State Health Services Radiation Control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No items of non-compliance (UT Physicians, Bayshore Multispecialty, X-ray R26367, Site 039, Unannounced)</a:t>
                      </a:r>
                    </a:p>
                  </a:txBody>
                  <a:tcPr marT="45726" marB="457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Inspection file closed</a:t>
                      </a:r>
                    </a:p>
                  </a:txBody>
                  <a:tcPr marT="45726" marB="45726">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16251">
                <a:tc>
                  <a:txBody>
                    <a:bodyPr/>
                    <a:lstStyle/>
                    <a:p>
                      <a:pPr marL="0" marR="0">
                        <a:spcBef>
                          <a:spcPts val="0"/>
                        </a:spcBef>
                        <a:spcAft>
                          <a:spcPts val="600"/>
                        </a:spcAft>
                      </a:pPr>
                      <a:r>
                        <a:rPr lang="en-US" sz="1000">
                          <a:effectLst/>
                          <a:latin typeface="Arial"/>
                          <a:ea typeface="Calibri"/>
                          <a:cs typeface="Times New Roman"/>
                        </a:rPr>
                        <a:t>4</a:t>
                      </a:r>
                      <a:endParaRPr lang="en-US" sz="1000" dirty="0">
                        <a:effectLst/>
                        <a:latin typeface="Arial"/>
                        <a:ea typeface="Calibri"/>
                        <a:cs typeface="Times New Roman"/>
                      </a:endParaRPr>
                    </a:p>
                  </a:txBody>
                  <a:tcPr marT="45704" marB="45704">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August 13, 2021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Texas Department of State Health Services Radiation Control</a:t>
                      </a:r>
                      <a:endParaRPr lang="en-US" sz="1100" dirty="0">
                        <a:effectLst/>
                        <a:latin typeface="Calibri" panose="020F0502020204030204" pitchFamily="34" charset="0"/>
                        <a:ea typeface="Calibri" panose="020F050202020403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No items on non-compliance (UTHealth, Broad License TMC Campus, License L02774, site 000, radioactive material use)</a:t>
                      </a:r>
                      <a:endParaRPr lang="en-US" sz="1100" dirty="0">
                        <a:effectLst/>
                        <a:latin typeface="Calibri" panose="020F0502020204030204" pitchFamily="34" charset="0"/>
                        <a:ea typeface="Calibri" panose="020F050202020403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Inspection file closed</a:t>
                      </a:r>
                      <a:endParaRPr lang="en-US" sz="1100" dirty="0">
                        <a:effectLst/>
                        <a:latin typeface="Calibri" panose="020F0502020204030204" pitchFamily="34" charset="0"/>
                        <a:ea typeface="Calibri" panose="020F0502020204030204" pitchFamily="34" charset="0"/>
                      </a:endParaRPr>
                    </a:p>
                  </a:txBody>
                  <a:tcP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2415465"/>
                  </a:ext>
                </a:extLst>
              </a:tr>
              <a:tr h="942052">
                <a:tc>
                  <a:txBody>
                    <a:bodyPr/>
                    <a:lstStyle/>
                    <a:p>
                      <a:pPr marL="0" marR="0">
                        <a:spcBef>
                          <a:spcPts val="0"/>
                        </a:spcBef>
                        <a:spcAft>
                          <a:spcPts val="600"/>
                        </a:spcAft>
                      </a:pPr>
                      <a:r>
                        <a:rPr lang="en-US" sz="1000">
                          <a:effectLst/>
                          <a:latin typeface="Arial"/>
                          <a:ea typeface="Calibri"/>
                          <a:cs typeface="Times New Roman"/>
                        </a:rPr>
                        <a:t>5</a:t>
                      </a:r>
                      <a:endParaRPr lang="en-US" sz="1000" dirty="0">
                        <a:effectLst/>
                        <a:latin typeface="Arial"/>
                        <a:ea typeface="Calibri"/>
                        <a:cs typeface="Times New Roman"/>
                      </a:endParaRPr>
                    </a:p>
                  </a:txBody>
                  <a:tcPr marT="45704" marB="45704">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August 13, 2021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Texas Department of State Health Services Radiation Control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No items on non-compliance (UTHealth, Broad License TMC Campus, License L02774, site 000, physical protection / security)</a:t>
                      </a:r>
                      <a:endParaRPr lang="en-US" sz="1100" dirty="0">
                        <a:effectLst/>
                        <a:latin typeface="Calibri" panose="020F0502020204030204" pitchFamily="34" charset="0"/>
                        <a:ea typeface="Calibri" panose="020F050202020403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Inspection file closed</a:t>
                      </a:r>
                    </a:p>
                  </a:txBody>
                  <a:tcPr marL="64770" marR="64770" marT="32385" marB="32385">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463239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a:extLst>
              <a:ext uri="{FF2B5EF4-FFF2-40B4-BE49-F238E27FC236}">
                <a16:creationId xmlns:a16="http://schemas.microsoft.com/office/drawing/2014/main" id="{3EF449BB-DCF6-469C-9E21-642330998712}"/>
              </a:ext>
            </a:extLst>
          </p:cNvPr>
          <p:cNvSpPr>
            <a:spLocks noGrp="1"/>
          </p:cNvSpPr>
          <p:nvPr>
            <p:ph type="title"/>
          </p:nvPr>
        </p:nvSpPr>
        <p:spPr>
          <a:xfrm>
            <a:off x="871634" y="0"/>
            <a:ext cx="10515600" cy="1325563"/>
          </a:xfrm>
        </p:spPr>
        <p:txBody>
          <a:bodyPr/>
          <a:lstStyle/>
          <a:p>
            <a:pPr algn="ctr" eaLnBrk="1" hangingPunct="1"/>
            <a:r>
              <a:rPr lang="en-US" altLang="en-US" sz="4000" dirty="0">
                <a:latin typeface="+mn-lt"/>
              </a:rPr>
              <a:t>Non-Routine External Compliance </a:t>
            </a:r>
          </a:p>
        </p:txBody>
      </p:sp>
      <p:sp>
        <p:nvSpPr>
          <p:cNvPr id="28676" name="Rectangle 4">
            <a:extLst>
              <a:ext uri="{FF2B5EF4-FFF2-40B4-BE49-F238E27FC236}">
                <a16:creationId xmlns:a16="http://schemas.microsoft.com/office/drawing/2014/main" id="{7BB0D93E-FFBC-4F25-A6AE-BD7B79EEF7AF}"/>
              </a:ext>
            </a:extLst>
          </p:cNvPr>
          <p:cNvSpPr>
            <a:spLocks noGrp="1" noChangeArrowheads="1"/>
          </p:cNvSpPr>
          <p:nvPr>
            <p:ph idx="1"/>
          </p:nvPr>
        </p:nvSpPr>
        <p:spPr>
          <a:xfrm>
            <a:off x="804765" y="1090289"/>
            <a:ext cx="10582469" cy="5326062"/>
          </a:xfrm>
          <a:solidFill>
            <a:schemeClr val="bg1"/>
          </a:solidFill>
          <a:ln w="12700">
            <a:solidFill>
              <a:srgbClr val="BD4F19"/>
            </a:solidFill>
          </a:ln>
        </p:spPr>
        <p:txBody>
          <a:bodyPr/>
          <a:lstStyle/>
          <a:p>
            <a:pPr eaLnBrk="1" hangingPunct="1">
              <a:lnSpc>
                <a:spcPct val="80000"/>
              </a:lnSpc>
              <a:buFont typeface="Arial" charset="0"/>
              <a:buChar char="•"/>
              <a:defRPr/>
            </a:pPr>
            <a:endParaRPr lang="en-US" altLang="en-US" sz="2600" dirty="0"/>
          </a:p>
          <a:p>
            <a:pPr eaLnBrk="1" hangingPunct="1">
              <a:lnSpc>
                <a:spcPct val="80000"/>
              </a:lnSpc>
              <a:buFont typeface="Arial" charset="0"/>
              <a:buChar char="•"/>
              <a:defRPr/>
            </a:pPr>
            <a:r>
              <a:rPr lang="en-US" altLang="en-US" sz="2600" dirty="0"/>
              <a:t>Ensuring “normal” compliance measures remained in place during COVID-19 shutdown and ongoing pandemic situation</a:t>
            </a:r>
          </a:p>
          <a:p>
            <a:pPr eaLnBrk="1" hangingPunct="1">
              <a:lnSpc>
                <a:spcPct val="80000"/>
              </a:lnSpc>
              <a:buFont typeface="Arial" charset="0"/>
              <a:buChar char="•"/>
              <a:defRPr/>
            </a:pPr>
            <a:r>
              <a:rPr lang="en-US" altLang="en-US" sz="2600" dirty="0"/>
              <a:t>Adjusting operations to meet regulatory compliance variances issued by various regulatory authorities during COVID-19 shutdowns (e.g. oversight of radioactive materials; respiratory protection requirements due to severe global supply shortages such as reuse or reprocessing of protective equipment and temporary exemption from annual fit testing requirements; etc.)</a:t>
            </a:r>
            <a:endParaRPr lang="en-US" altLang="en-US" sz="2200" dirty="0"/>
          </a:p>
          <a:p>
            <a:pPr eaLnBrk="1" hangingPunct="1">
              <a:lnSpc>
                <a:spcPct val="80000"/>
              </a:lnSpc>
              <a:buFont typeface="Arial" charset="0"/>
              <a:buChar char="•"/>
              <a:defRPr/>
            </a:pPr>
            <a:r>
              <a:rPr lang="en-US" altLang="en-US" sz="2600" dirty="0"/>
              <a:t>Adaptation to new “virtual” or “hybrid” format utilized for regulatory inspections in lieu of onsite inspections during the COVID-19 pandemic</a:t>
            </a:r>
          </a:p>
          <a:p>
            <a:pPr eaLnBrk="1" hangingPunct="1">
              <a:lnSpc>
                <a:spcPct val="80000"/>
              </a:lnSpc>
              <a:buFont typeface="Arial" charset="0"/>
              <a:buChar char="•"/>
              <a:defRPr/>
            </a:pPr>
            <a:r>
              <a:rPr lang="en-US" altLang="en-US" sz="2600" dirty="0"/>
              <a:t>FY21 inspection frequency resulted in remarkable low number of total inspections, but during FY22 and beyond this should normalize to expected frequencies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66B2DD0-1035-474C-8BE4-42F9BCC33AF3}"/>
              </a:ext>
            </a:extLst>
          </p:cNvPr>
          <p:cNvSpPr>
            <a:spLocks noChangeArrowheads="1"/>
          </p:cNvSpPr>
          <p:nvPr/>
        </p:nvSpPr>
        <p:spPr bwMode="auto">
          <a:xfrm>
            <a:off x="317241" y="1240971"/>
            <a:ext cx="11409783" cy="5334000"/>
          </a:xfrm>
          <a:prstGeom prst="rect">
            <a:avLst/>
          </a:prstGeom>
          <a:solidFill>
            <a:schemeClr val="bg1"/>
          </a:solid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35843" name="Rectangle 3">
            <a:extLst>
              <a:ext uri="{FF2B5EF4-FFF2-40B4-BE49-F238E27FC236}">
                <a16:creationId xmlns:a16="http://schemas.microsoft.com/office/drawing/2014/main" id="{B6F73A1C-80AB-47EB-A48B-5B70A5B7E069}"/>
              </a:ext>
            </a:extLst>
          </p:cNvPr>
          <p:cNvSpPr>
            <a:spLocks noGrp="1"/>
          </p:cNvSpPr>
          <p:nvPr>
            <p:ph type="title"/>
          </p:nvPr>
        </p:nvSpPr>
        <p:spPr>
          <a:xfrm>
            <a:off x="1211424" y="46037"/>
            <a:ext cx="10515600" cy="1325563"/>
          </a:xfrm>
        </p:spPr>
        <p:txBody>
          <a:bodyPr/>
          <a:lstStyle/>
          <a:p>
            <a:pPr algn="ctr" eaLnBrk="1" hangingPunct="1"/>
            <a:r>
              <a:rPr lang="en-US" altLang="en-US" sz="3600" dirty="0">
                <a:latin typeface="+mn-lt"/>
              </a:rPr>
              <a:t>Routine Internal Compliance Assessments</a:t>
            </a:r>
          </a:p>
        </p:txBody>
      </p:sp>
      <p:sp>
        <p:nvSpPr>
          <p:cNvPr id="28676" name="Rectangle 4">
            <a:extLst>
              <a:ext uri="{FF2B5EF4-FFF2-40B4-BE49-F238E27FC236}">
                <a16:creationId xmlns:a16="http://schemas.microsoft.com/office/drawing/2014/main" id="{5741ECAF-6199-453F-A9E7-22F898F1B435}"/>
              </a:ext>
            </a:extLst>
          </p:cNvPr>
          <p:cNvSpPr>
            <a:spLocks noGrp="1" noChangeArrowheads="1"/>
          </p:cNvSpPr>
          <p:nvPr>
            <p:ph idx="1"/>
          </p:nvPr>
        </p:nvSpPr>
        <p:spPr>
          <a:xfrm>
            <a:off x="464975" y="1313408"/>
            <a:ext cx="11132975" cy="5428211"/>
          </a:xfrm>
          <a:noFill/>
        </p:spPr>
        <p:txBody>
          <a:bodyPr>
            <a:normAutofit fontScale="92500" lnSpcReduction="10000"/>
          </a:bodyPr>
          <a:lstStyle/>
          <a:p>
            <a:pPr marL="0" indent="0" eaLnBrk="1" hangingPunct="1">
              <a:lnSpc>
                <a:spcPct val="80000"/>
              </a:lnSpc>
              <a:buNone/>
              <a:defRPr/>
            </a:pPr>
            <a:r>
              <a:rPr lang="en-US" altLang="en-US" sz="1800" dirty="0">
                <a:solidFill>
                  <a:srgbClr val="BD4F19"/>
                </a:solidFill>
              </a:rPr>
              <a:t>5,049 workplace assessments documented (increase from FY20, but still 19% lower than FY19 due to COVID-19 impacts)</a:t>
            </a:r>
          </a:p>
          <a:p>
            <a:pPr lvl="1" eaLnBrk="1" hangingPunct="1">
              <a:lnSpc>
                <a:spcPct val="80000"/>
              </a:lnSpc>
              <a:defRPr/>
            </a:pPr>
            <a:r>
              <a:rPr lang="en-US" altLang="en-US" sz="1800" dirty="0"/>
              <a:t>Progression of routine surveillance program emphasis: labs, clinics, building fire systems, mechanical and non-lab spaces</a:t>
            </a:r>
          </a:p>
          <a:p>
            <a:pPr lvl="1" eaLnBrk="1" hangingPunct="1">
              <a:lnSpc>
                <a:spcPct val="80000"/>
              </a:lnSpc>
              <a:defRPr/>
            </a:pPr>
            <a:endParaRPr lang="en-US" altLang="en-US" sz="1800" dirty="0"/>
          </a:p>
          <a:p>
            <a:pPr lvl="1" eaLnBrk="1" hangingPunct="1">
              <a:lnSpc>
                <a:spcPct val="80000"/>
              </a:lnSpc>
              <a:defRPr/>
            </a:pPr>
            <a:r>
              <a:rPr lang="en-US" altLang="en-US" sz="1800" dirty="0"/>
              <a:t>1,710 deficiencies identified (70% in non-lab spaces)</a:t>
            </a:r>
          </a:p>
          <a:p>
            <a:pPr lvl="1" eaLnBrk="1" hangingPunct="1">
              <a:lnSpc>
                <a:spcPct val="80000"/>
              </a:lnSpc>
              <a:buFontTx/>
              <a:buNone/>
              <a:defRPr/>
            </a:pPr>
            <a:endParaRPr lang="en-US" altLang="en-US" sz="1800" dirty="0"/>
          </a:p>
          <a:p>
            <a:pPr lvl="3" eaLnBrk="1" hangingPunct="1">
              <a:lnSpc>
                <a:spcPct val="80000"/>
              </a:lnSpc>
              <a:defRPr/>
            </a:pPr>
            <a:r>
              <a:rPr lang="en-US" altLang="en-US" dirty="0"/>
              <a:t>806 of these deficiencies now corrected to date (represents a decreased efficiency in correcting deficiencies due to challenges of COVID-19 impacts)</a:t>
            </a:r>
          </a:p>
          <a:p>
            <a:pPr lvl="3" eaLnBrk="1" hangingPunct="1">
              <a:lnSpc>
                <a:spcPct val="80000"/>
              </a:lnSpc>
              <a:defRPr/>
            </a:pPr>
            <a:r>
              <a:rPr lang="en-US" altLang="en-US" dirty="0"/>
              <a:t>EHS will continue to focus on assisting with correction of remaining 904 deficiencies </a:t>
            </a:r>
          </a:p>
          <a:p>
            <a:pPr lvl="4" eaLnBrk="1" hangingPunct="1">
              <a:lnSpc>
                <a:spcPct val="80000"/>
              </a:lnSpc>
              <a:defRPr/>
            </a:pPr>
            <a:r>
              <a:rPr lang="en-US" altLang="en-US" sz="1600" dirty="0"/>
              <a:t>Some lab personnel not present onsite to help correct local issues</a:t>
            </a:r>
          </a:p>
          <a:p>
            <a:pPr lvl="4" eaLnBrk="1" hangingPunct="1">
              <a:lnSpc>
                <a:spcPct val="80000"/>
              </a:lnSpc>
              <a:defRPr/>
            </a:pPr>
            <a:r>
              <a:rPr lang="en-US" altLang="en-US" sz="1600" dirty="0"/>
              <a:t>Clinical staff focused on COVID-19 issues and patient care as a priority</a:t>
            </a:r>
          </a:p>
          <a:p>
            <a:pPr lvl="3" eaLnBrk="1" hangingPunct="1">
              <a:lnSpc>
                <a:spcPct val="80000"/>
              </a:lnSpc>
              <a:defRPr/>
            </a:pPr>
            <a:r>
              <a:rPr lang="en-US" altLang="en-US" dirty="0"/>
              <a:t>Working with FPE to track and report progress and reporting progress to appropriate safety committees</a:t>
            </a:r>
          </a:p>
          <a:p>
            <a:pPr marL="1371600" lvl="3" indent="0">
              <a:lnSpc>
                <a:spcPct val="80000"/>
              </a:lnSpc>
              <a:buNone/>
              <a:defRPr/>
            </a:pPr>
            <a:endParaRPr lang="en-US" altLang="en-US" dirty="0"/>
          </a:p>
          <a:p>
            <a:pPr lvl="1" eaLnBrk="1" hangingPunct="1">
              <a:lnSpc>
                <a:spcPct val="80000"/>
              </a:lnSpc>
              <a:defRPr/>
            </a:pPr>
            <a:r>
              <a:rPr lang="en-US" altLang="en-US" sz="1800" dirty="0"/>
              <a:t>9,057 individuals provided with required safety training (increase of 30% compared to pre-COVID-19 conditions)</a:t>
            </a:r>
          </a:p>
          <a:p>
            <a:pPr lvl="3">
              <a:lnSpc>
                <a:spcPct val="80000"/>
              </a:lnSpc>
              <a:defRPr/>
            </a:pPr>
            <a:r>
              <a:rPr lang="en-US" altLang="en-US" sz="1500" dirty="0"/>
              <a:t>2,137 individuals trained and fit tested for respiratory protection (decrease from FY20 surge, but still 2X higher than pre-COVID-19 conditions) </a:t>
            </a:r>
          </a:p>
          <a:p>
            <a:pPr lvl="3">
              <a:lnSpc>
                <a:spcPct val="80000"/>
              </a:lnSpc>
              <a:defRPr/>
            </a:pPr>
            <a:r>
              <a:rPr lang="en-US" altLang="en-US" sz="1500" dirty="0"/>
              <a:t>Clinical based students (e.g. McGovern Medical School, </a:t>
            </a:r>
            <a:r>
              <a:rPr lang="en-US" altLang="en-US" sz="1500" dirty="0" err="1"/>
              <a:t>Cizik</a:t>
            </a:r>
            <a:r>
              <a:rPr lang="en-US" altLang="en-US" sz="1500" dirty="0"/>
              <a:t> School of Nursing, School of Dentistry) provided with COVID-19 awareness and PPE training</a:t>
            </a:r>
          </a:p>
          <a:p>
            <a:pPr lvl="3">
              <a:lnSpc>
                <a:spcPct val="80000"/>
              </a:lnSpc>
              <a:defRPr/>
            </a:pPr>
            <a:r>
              <a:rPr lang="en-US" altLang="en-US" sz="1500" dirty="0"/>
              <a:t>Continued increase in participation in online safety training modules (primarily refresher lab and clinic safety training)</a:t>
            </a:r>
          </a:p>
          <a:p>
            <a:pPr lvl="3">
              <a:lnSpc>
                <a:spcPct val="80000"/>
              </a:lnSpc>
              <a:defRPr/>
            </a:pPr>
            <a:r>
              <a:rPr lang="en-US" altLang="en-US" sz="1500" dirty="0"/>
              <a:t>Students accessing online safety training content in lieu of in-person training</a:t>
            </a:r>
          </a:p>
          <a:p>
            <a:pPr lvl="3">
              <a:lnSpc>
                <a:spcPct val="80000"/>
              </a:lnSpc>
              <a:defRPr/>
            </a:pPr>
            <a:r>
              <a:rPr lang="en-US" altLang="en-US" sz="1500" dirty="0"/>
              <a:t>As a result of software upgrades, there is now improved reporting of online safety training between EHS Assistant and HR Learning Management System (Learn 2 Succeed)</a:t>
            </a:r>
          </a:p>
          <a:p>
            <a:pPr lvl="1">
              <a:lnSpc>
                <a:spcPct val="80000"/>
              </a:lnSpc>
              <a:defRPr/>
            </a:pPr>
            <a:endParaRPr lang="en-US" altLang="en-US" sz="1800" dirty="0"/>
          </a:p>
          <a:p>
            <a:pPr lvl="1">
              <a:lnSpc>
                <a:spcPct val="80000"/>
              </a:lnSpc>
              <a:defRPr/>
            </a:pPr>
            <a:r>
              <a:rPr lang="en-US" altLang="en-US" sz="1800" dirty="0"/>
              <a:t>70% of PIs have submitted chemical inventories for filing in SHERM database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9EC9429A-FD84-45F0-AF7A-42CC7AE97517}"/>
              </a:ext>
            </a:extLst>
          </p:cNvPr>
          <p:cNvSpPr>
            <a:spLocks noGrp="1"/>
          </p:cNvSpPr>
          <p:nvPr>
            <p:ph type="title"/>
          </p:nvPr>
        </p:nvSpPr>
        <p:spPr>
          <a:xfrm>
            <a:off x="1938435" y="0"/>
            <a:ext cx="8315130" cy="1325563"/>
          </a:xfrm>
        </p:spPr>
        <p:txBody>
          <a:bodyPr/>
          <a:lstStyle/>
          <a:p>
            <a:pPr eaLnBrk="1" hangingPunct="1"/>
            <a:r>
              <a:rPr lang="en-US" altLang="en-US" sz="4000" dirty="0">
                <a:latin typeface="+mn-lt"/>
              </a:rPr>
              <a:t>Non-Routine Internal Compliance </a:t>
            </a:r>
          </a:p>
        </p:txBody>
      </p:sp>
      <p:sp>
        <p:nvSpPr>
          <p:cNvPr id="28676" name="Rectangle 4">
            <a:extLst>
              <a:ext uri="{FF2B5EF4-FFF2-40B4-BE49-F238E27FC236}">
                <a16:creationId xmlns:a16="http://schemas.microsoft.com/office/drawing/2014/main" id="{A82BC021-2ADC-470E-8676-E755BBC3BD95}"/>
              </a:ext>
            </a:extLst>
          </p:cNvPr>
          <p:cNvSpPr>
            <a:spLocks noGrp="1" noChangeArrowheads="1"/>
          </p:cNvSpPr>
          <p:nvPr>
            <p:ph idx="1"/>
          </p:nvPr>
        </p:nvSpPr>
        <p:spPr>
          <a:xfrm>
            <a:off x="539621" y="1325563"/>
            <a:ext cx="10965024" cy="5326062"/>
          </a:xfrm>
          <a:noFill/>
          <a:ln w="12700">
            <a:solidFill>
              <a:srgbClr val="BD4F19"/>
            </a:solidFill>
          </a:ln>
        </p:spPr>
        <p:txBody>
          <a:bodyPr/>
          <a:lstStyle/>
          <a:p>
            <a:pPr eaLnBrk="1" hangingPunct="1">
              <a:lnSpc>
                <a:spcPct val="80000"/>
              </a:lnSpc>
              <a:buFont typeface="Arial" charset="0"/>
              <a:buChar char="•"/>
              <a:defRPr/>
            </a:pPr>
            <a:r>
              <a:rPr lang="en-US" altLang="en-US" sz="2600" dirty="0"/>
              <a:t>Continued oversight of medical residents who were </a:t>
            </a:r>
            <a:r>
              <a:rPr lang="en-US" altLang="en-US" sz="2600" dirty="0" err="1"/>
              <a:t>onboarded</a:t>
            </a:r>
            <a:r>
              <a:rPr lang="en-US" altLang="en-US" sz="2600" dirty="0"/>
              <a:t> as employees in FY20 which included termination of Texas Mutual WCI coverage and switching to UT System WCI oversight </a:t>
            </a:r>
          </a:p>
          <a:p>
            <a:pPr lvl="1">
              <a:lnSpc>
                <a:spcPct val="80000"/>
              </a:lnSpc>
              <a:buFont typeface="Arial" charset="0"/>
              <a:buChar char="•"/>
              <a:defRPr/>
            </a:pPr>
            <a:r>
              <a:rPr lang="en-US" altLang="en-US" sz="2200" dirty="0" err="1"/>
              <a:t>Bloodborne</a:t>
            </a:r>
            <a:r>
              <a:rPr lang="en-US" altLang="en-US" sz="2200" dirty="0"/>
              <a:t> pathogens exposures (e.g. </a:t>
            </a:r>
            <a:r>
              <a:rPr lang="en-US" altLang="en-US" sz="2200" dirty="0" err="1"/>
              <a:t>needlesticks</a:t>
            </a:r>
            <a:r>
              <a:rPr lang="en-US" altLang="en-US" sz="2200" dirty="0"/>
              <a:t>, etc.) remain most frequent type of injury experienced among this group</a:t>
            </a:r>
          </a:p>
          <a:p>
            <a:pPr eaLnBrk="1" hangingPunct="1">
              <a:lnSpc>
                <a:spcPct val="80000"/>
              </a:lnSpc>
              <a:buFont typeface="Arial" charset="0"/>
              <a:buChar char="•"/>
              <a:defRPr/>
            </a:pPr>
            <a:endParaRPr lang="en-US" altLang="en-US" sz="2600" dirty="0"/>
          </a:p>
          <a:p>
            <a:pPr eaLnBrk="1" hangingPunct="1">
              <a:lnSpc>
                <a:spcPct val="80000"/>
              </a:lnSpc>
              <a:buFont typeface="Arial" charset="0"/>
              <a:buChar char="•"/>
              <a:defRPr/>
            </a:pPr>
            <a:r>
              <a:rPr lang="en-US" altLang="en-US" sz="2600" dirty="0"/>
              <a:t>Water quality testing conducted in all UTHealth building locations following City of Houston water boil event due to Winter Storm Uri to ensure safety of water supply (February 2021)</a:t>
            </a:r>
          </a:p>
          <a:p>
            <a:pPr eaLnBrk="1" hangingPunct="1">
              <a:lnSpc>
                <a:spcPct val="80000"/>
              </a:lnSpc>
              <a:buFont typeface="Arial" charset="0"/>
              <a:buChar char="•"/>
              <a:defRPr/>
            </a:pPr>
            <a:endParaRPr lang="en-US" altLang="en-US" sz="2600" dirty="0"/>
          </a:p>
          <a:p>
            <a:pPr eaLnBrk="1" hangingPunct="1">
              <a:lnSpc>
                <a:spcPct val="80000"/>
              </a:lnSpc>
              <a:buFont typeface="Arial" charset="0"/>
              <a:buChar char="•"/>
              <a:defRPr/>
            </a:pPr>
            <a:r>
              <a:rPr lang="en-US" altLang="en-US" sz="2600" dirty="0"/>
              <a:t>Plan reviews, code compliance, and safety oversight of final TRB major construction projects at UCT, MSB, and SPH; oversight of final JJL renovations; oversight of new Dunn Behavioral Center construction  project; design scope planning for TMC3 project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a:extLst>
              <a:ext uri="{FF2B5EF4-FFF2-40B4-BE49-F238E27FC236}">
                <a16:creationId xmlns:a16="http://schemas.microsoft.com/office/drawing/2014/main" id="{4F5B0964-3B63-4871-80AB-88BAB7E8AD9E}"/>
              </a:ext>
            </a:extLst>
          </p:cNvPr>
          <p:cNvSpPr>
            <a:spLocks noGrp="1"/>
          </p:cNvSpPr>
          <p:nvPr>
            <p:ph type="title"/>
          </p:nvPr>
        </p:nvSpPr>
        <p:spPr>
          <a:xfrm>
            <a:off x="2414296" y="143070"/>
            <a:ext cx="7363408" cy="1325563"/>
          </a:xfrm>
        </p:spPr>
        <p:txBody>
          <a:bodyPr/>
          <a:lstStyle/>
          <a:p>
            <a:pPr eaLnBrk="1" hangingPunct="1"/>
            <a:r>
              <a:rPr lang="en-US" altLang="en-US" sz="4000" dirty="0">
                <a:latin typeface="+mn-lt"/>
              </a:rPr>
              <a:t>Non-Routine Internal Compliance </a:t>
            </a:r>
          </a:p>
        </p:txBody>
      </p:sp>
      <p:sp>
        <p:nvSpPr>
          <p:cNvPr id="28676" name="Rectangle 4">
            <a:extLst>
              <a:ext uri="{FF2B5EF4-FFF2-40B4-BE49-F238E27FC236}">
                <a16:creationId xmlns:a16="http://schemas.microsoft.com/office/drawing/2014/main" id="{F756B646-231D-4FD6-A5B6-1724A5DCA042}"/>
              </a:ext>
            </a:extLst>
          </p:cNvPr>
          <p:cNvSpPr>
            <a:spLocks noGrp="1" noChangeArrowheads="1"/>
          </p:cNvSpPr>
          <p:nvPr>
            <p:ph idx="1"/>
          </p:nvPr>
        </p:nvSpPr>
        <p:spPr>
          <a:xfrm>
            <a:off x="382555" y="1388868"/>
            <a:ext cx="11551298" cy="5105238"/>
          </a:xfrm>
          <a:noFill/>
          <a:ln w="12700">
            <a:solidFill>
              <a:srgbClr val="BD4F19"/>
            </a:solidFill>
          </a:ln>
        </p:spPr>
        <p:txBody>
          <a:bodyPr>
            <a:normAutofit/>
          </a:bodyPr>
          <a:lstStyle/>
          <a:p>
            <a:pPr marL="0" indent="0" eaLnBrk="1" hangingPunct="1">
              <a:lnSpc>
                <a:spcPct val="80000"/>
              </a:lnSpc>
              <a:buNone/>
              <a:defRPr/>
            </a:pPr>
            <a:r>
              <a:rPr lang="en-US" altLang="en-US" sz="2600" dirty="0">
                <a:solidFill>
                  <a:srgbClr val="BD4F19"/>
                </a:solidFill>
              </a:rPr>
              <a:t>Ongoing COVID-19 related challenges:</a:t>
            </a:r>
          </a:p>
          <a:p>
            <a:pPr lvl="1" eaLnBrk="1" hangingPunct="1">
              <a:lnSpc>
                <a:spcPct val="80000"/>
              </a:lnSpc>
              <a:buFont typeface="Arial" charset="0"/>
              <a:buChar char="•"/>
              <a:defRPr/>
            </a:pPr>
            <a:r>
              <a:rPr lang="en-US" altLang="en-US" sz="2200" dirty="0"/>
              <a:t>Respiratory protection program compliance due to COVID-19 continues to require significant manpower and resources</a:t>
            </a:r>
          </a:p>
          <a:p>
            <a:pPr lvl="2">
              <a:lnSpc>
                <a:spcPct val="80000"/>
              </a:lnSpc>
              <a:defRPr/>
            </a:pPr>
            <a:r>
              <a:rPr lang="en-US" altLang="en-US" sz="1800" dirty="0"/>
              <a:t>2,137 individuals fit tested and trained by SHERM during FY21 (under normal circumstances average is 1,200 – 1,300 individuals)</a:t>
            </a:r>
          </a:p>
          <a:p>
            <a:pPr lvl="2">
              <a:lnSpc>
                <a:spcPct val="80000"/>
              </a:lnSpc>
              <a:defRPr/>
            </a:pPr>
            <a:r>
              <a:rPr lang="en-US" altLang="en-US" sz="1800" dirty="0"/>
              <a:t>Expedited medical evaluations to ensure fit testing – resources needed for Employee Health and Student Health to maintain this service going forward</a:t>
            </a:r>
          </a:p>
          <a:p>
            <a:pPr lvl="2">
              <a:lnSpc>
                <a:spcPct val="80000"/>
              </a:lnSpc>
              <a:defRPr/>
            </a:pPr>
            <a:r>
              <a:rPr lang="en-US" altLang="en-US" sz="1800" dirty="0"/>
              <a:t>Although </a:t>
            </a:r>
            <a:r>
              <a:rPr lang="en-US" altLang="en-US" sz="1800" dirty="0" err="1"/>
              <a:t>UTHealth’s</a:t>
            </a:r>
            <a:r>
              <a:rPr lang="en-US" altLang="en-US" sz="1800" dirty="0"/>
              <a:t> supply chain is robust at this time, some NIOSH-approved N95s still very difficult to obtain which creates challenges for some individuals</a:t>
            </a:r>
          </a:p>
          <a:p>
            <a:pPr lvl="2">
              <a:lnSpc>
                <a:spcPct val="80000"/>
              </a:lnSpc>
              <a:defRPr/>
            </a:pPr>
            <a:r>
              <a:rPr lang="en-US" altLang="en-US" sz="1800" dirty="0"/>
              <a:t>Sourcing and vetting of sufficient PPE remains essential, therefore the PPE and Supply Task Force led by the Office of Procurement continues to meet weekly with SHERM involvement and consultation</a:t>
            </a:r>
          </a:p>
          <a:p>
            <a:pPr marL="914400" lvl="2" indent="0" eaLnBrk="1" hangingPunct="1">
              <a:lnSpc>
                <a:spcPct val="80000"/>
              </a:lnSpc>
              <a:buNone/>
              <a:defRPr/>
            </a:pPr>
            <a:endParaRPr lang="en-US" altLang="en-US" sz="1800" dirty="0"/>
          </a:p>
          <a:p>
            <a:pPr lvl="1" eaLnBrk="1" hangingPunct="1">
              <a:lnSpc>
                <a:spcPct val="80000"/>
              </a:lnSpc>
              <a:buFont typeface="Arial" charset="0"/>
              <a:buChar char="•"/>
              <a:defRPr/>
            </a:pPr>
            <a:r>
              <a:rPr lang="en-US" altLang="en-US" sz="2200" dirty="0"/>
              <a:t>Requests for return to campus on-site consultations for academic, research, and clinical settings to ensure congruency with COVID-19 protocols to ensure health and safety of all occupants remains high</a:t>
            </a:r>
          </a:p>
          <a:p>
            <a:pPr lvl="1" eaLnBrk="1" hangingPunct="1">
              <a:lnSpc>
                <a:spcPct val="80000"/>
              </a:lnSpc>
              <a:buFont typeface="Arial" charset="0"/>
              <a:buChar char="•"/>
              <a:defRPr/>
            </a:pPr>
            <a:endParaRPr lang="en-US" altLang="en-US" sz="2200" dirty="0"/>
          </a:p>
          <a:p>
            <a:pPr lvl="1" eaLnBrk="1" hangingPunct="1">
              <a:lnSpc>
                <a:spcPct val="80000"/>
              </a:lnSpc>
              <a:buFont typeface="Arial" charset="0"/>
              <a:buChar char="•"/>
              <a:defRPr/>
            </a:pPr>
            <a:r>
              <a:rPr lang="en-US" altLang="en-US" sz="2200" dirty="0"/>
              <a:t>Stress among clinicians and research staff due to ongoing pandemic is significant, and therefore SHERM must remain cognizant and compassionate regarding these factors</a:t>
            </a:r>
          </a:p>
          <a:p>
            <a:pPr lvl="1" eaLnBrk="1" hangingPunct="1">
              <a:lnSpc>
                <a:spcPct val="80000"/>
              </a:lnSpc>
              <a:buFont typeface="Arial" charset="0"/>
              <a:buChar char="•"/>
              <a:defRPr/>
            </a:pPr>
            <a:endParaRPr lang="en-US" altLang="en-US" sz="2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a:extLst>
              <a:ext uri="{FF2B5EF4-FFF2-40B4-BE49-F238E27FC236}">
                <a16:creationId xmlns:a16="http://schemas.microsoft.com/office/drawing/2014/main" id="{665D0611-4B75-4532-BEB8-E8858ECAEC7B}"/>
              </a:ext>
            </a:extLst>
          </p:cNvPr>
          <p:cNvSpPr>
            <a:spLocks noGrp="1"/>
          </p:cNvSpPr>
          <p:nvPr>
            <p:ph type="title"/>
          </p:nvPr>
        </p:nvSpPr>
        <p:spPr>
          <a:xfrm>
            <a:off x="2731536" y="122221"/>
            <a:ext cx="6728927" cy="1325563"/>
          </a:xfrm>
        </p:spPr>
        <p:txBody>
          <a:bodyPr/>
          <a:lstStyle/>
          <a:p>
            <a:pPr eaLnBrk="1" hangingPunct="1"/>
            <a:r>
              <a:rPr lang="en-US" altLang="en-US" sz="3600" dirty="0">
                <a:latin typeface="+mn-lt"/>
              </a:rPr>
              <a:t>FY22 Planned Actions - Compliance</a:t>
            </a:r>
          </a:p>
        </p:txBody>
      </p:sp>
      <p:sp>
        <p:nvSpPr>
          <p:cNvPr id="18436" name="Rectangle 4">
            <a:extLst>
              <a:ext uri="{FF2B5EF4-FFF2-40B4-BE49-F238E27FC236}">
                <a16:creationId xmlns:a16="http://schemas.microsoft.com/office/drawing/2014/main" id="{10FDB671-FAC1-4021-82C2-351E471741C1}"/>
              </a:ext>
            </a:extLst>
          </p:cNvPr>
          <p:cNvSpPr>
            <a:spLocks noGrp="1" noChangeArrowheads="1"/>
          </p:cNvSpPr>
          <p:nvPr>
            <p:ph idx="1"/>
          </p:nvPr>
        </p:nvSpPr>
        <p:spPr>
          <a:xfrm>
            <a:off x="345233" y="1447784"/>
            <a:ext cx="11392677" cy="5102306"/>
          </a:xfrm>
          <a:noFill/>
          <a:ln w="12700">
            <a:solidFill>
              <a:srgbClr val="BD4F19"/>
            </a:solidFill>
          </a:ln>
        </p:spPr>
        <p:txBody>
          <a:bodyPr>
            <a:normAutofit lnSpcReduction="10000"/>
          </a:bodyPr>
          <a:lstStyle/>
          <a:p>
            <a:pPr marL="0" indent="0" eaLnBrk="1" hangingPunct="1">
              <a:lnSpc>
                <a:spcPct val="90000"/>
              </a:lnSpc>
              <a:buNone/>
              <a:defRPr/>
            </a:pPr>
            <a:r>
              <a:rPr lang="en-US" sz="1600" dirty="0">
                <a:solidFill>
                  <a:srgbClr val="BD4F19"/>
                </a:solidFill>
              </a:rPr>
              <a:t>External compliance</a:t>
            </a:r>
          </a:p>
          <a:p>
            <a:pPr lvl="1" eaLnBrk="1" hangingPunct="1">
              <a:lnSpc>
                <a:spcPct val="90000"/>
              </a:lnSpc>
              <a:defRPr/>
            </a:pPr>
            <a:r>
              <a:rPr lang="en-US" sz="1600" dirty="0"/>
              <a:t>Continue to educate and prepare </a:t>
            </a:r>
            <a:r>
              <a:rPr lang="en-US" sz="1600" dirty="0" err="1"/>
              <a:t>UTHealth</a:t>
            </a:r>
            <a:r>
              <a:rPr lang="en-US" sz="1600" dirty="0"/>
              <a:t> &amp; </a:t>
            </a:r>
            <a:r>
              <a:rPr lang="en-US" sz="1600" dirty="0" err="1"/>
              <a:t>UTPhysicians</a:t>
            </a:r>
            <a:r>
              <a:rPr lang="en-US" sz="1600" dirty="0"/>
              <a:t> clinics about State of Texas Radiation Control program who continue to conduct frequent unannounced x-ray inspections </a:t>
            </a:r>
          </a:p>
          <a:p>
            <a:pPr lvl="1" eaLnBrk="1" hangingPunct="1">
              <a:lnSpc>
                <a:spcPct val="90000"/>
              </a:lnSpc>
              <a:defRPr/>
            </a:pPr>
            <a:r>
              <a:rPr lang="en-US" sz="1600" dirty="0"/>
              <a:t>Complete participation in NNSA program to decommission Cesium irradiators (X-ray irradiator alternative was purchased and installed in FY21 as part of this project)</a:t>
            </a:r>
          </a:p>
          <a:p>
            <a:pPr lvl="1" eaLnBrk="1" hangingPunct="1">
              <a:lnSpc>
                <a:spcPct val="90000"/>
              </a:lnSpc>
              <a:defRPr/>
            </a:pPr>
            <a:r>
              <a:rPr lang="en-US" sz="1600" dirty="0"/>
              <a:t>Provide oversight of proposed withdrawal from Federal Select Agent program due to impending retirement of key faculty</a:t>
            </a:r>
          </a:p>
          <a:p>
            <a:pPr lvl="1" eaLnBrk="1" hangingPunct="1">
              <a:lnSpc>
                <a:spcPct val="90000"/>
              </a:lnSpc>
              <a:defRPr/>
            </a:pPr>
            <a:r>
              <a:rPr lang="en-US" sz="1600" dirty="0"/>
              <a:t>Assist with the implementation of the new CMS and Federal Executive Order 14042 requirements for workplace safety protocols to protect individuals from COVID-19 </a:t>
            </a:r>
          </a:p>
          <a:p>
            <a:pPr marL="0" indent="0" eaLnBrk="1" hangingPunct="1">
              <a:lnSpc>
                <a:spcPct val="90000"/>
              </a:lnSpc>
              <a:buNone/>
              <a:defRPr/>
            </a:pPr>
            <a:r>
              <a:rPr lang="en-US" sz="1600" dirty="0">
                <a:solidFill>
                  <a:srgbClr val="BD4F19"/>
                </a:solidFill>
              </a:rPr>
              <a:t>Internal compliance</a:t>
            </a:r>
          </a:p>
          <a:p>
            <a:pPr lvl="1" eaLnBrk="1" hangingPunct="1">
              <a:lnSpc>
                <a:spcPct val="90000"/>
              </a:lnSpc>
              <a:defRPr/>
            </a:pPr>
            <a:r>
              <a:rPr lang="en-US" sz="1600" dirty="0"/>
              <a:t>Develop efficiencies and strategy for long term management of respiratory protection program since demand remains high</a:t>
            </a:r>
          </a:p>
          <a:p>
            <a:pPr lvl="1" eaLnBrk="1" hangingPunct="1">
              <a:lnSpc>
                <a:spcPct val="90000"/>
              </a:lnSpc>
              <a:defRPr/>
            </a:pPr>
            <a:r>
              <a:rPr lang="en-US" sz="1600" dirty="0"/>
              <a:t>Continue aggressive routine surveillance program. Incorporate lessons learned from deficiency data into safety training to prevent recurrence.</a:t>
            </a:r>
          </a:p>
          <a:p>
            <a:pPr lvl="1" eaLnBrk="1" hangingPunct="1">
              <a:lnSpc>
                <a:spcPct val="90000"/>
              </a:lnSpc>
              <a:defRPr/>
            </a:pPr>
            <a:r>
              <a:rPr lang="en-US" sz="1600" dirty="0"/>
              <a:t>Focus on education of research and clinic personnel regarding controlled substances used and stored at </a:t>
            </a:r>
            <a:r>
              <a:rPr lang="en-US" sz="1600" dirty="0" err="1"/>
              <a:t>UTHealth</a:t>
            </a:r>
            <a:r>
              <a:rPr lang="en-US" sz="1600" dirty="0"/>
              <a:t> and UTP</a:t>
            </a:r>
          </a:p>
          <a:p>
            <a:pPr lvl="1" eaLnBrk="1" hangingPunct="1">
              <a:lnSpc>
                <a:spcPct val="90000"/>
              </a:lnSpc>
              <a:defRPr/>
            </a:pPr>
            <a:r>
              <a:rPr lang="en-US" sz="1600" dirty="0"/>
              <a:t>Continue to work with FPE to systematically address identified deficiencies and support current projects to address fire safety considerations</a:t>
            </a:r>
          </a:p>
          <a:p>
            <a:pPr lvl="2" eaLnBrk="1" hangingPunct="1">
              <a:lnSpc>
                <a:spcPct val="90000"/>
              </a:lnSpc>
              <a:buFont typeface="Arial" charset="0"/>
              <a:buChar char="•"/>
              <a:defRPr/>
            </a:pPr>
            <a:r>
              <a:rPr lang="en-US" sz="1600" dirty="0"/>
              <a:t>Provide regular updates to appropriate safety committees</a:t>
            </a:r>
          </a:p>
          <a:p>
            <a:pPr lvl="1" eaLnBrk="1" hangingPunct="1">
              <a:lnSpc>
                <a:spcPct val="90000"/>
              </a:lnSpc>
              <a:defRPr/>
            </a:pPr>
            <a:r>
              <a:rPr lang="en-US" sz="1600" dirty="0"/>
              <a:t>Continue emphasis on lab inventories of hazardous materials</a:t>
            </a:r>
          </a:p>
          <a:p>
            <a:pPr lvl="2" eaLnBrk="1" hangingPunct="1">
              <a:lnSpc>
                <a:spcPct val="90000"/>
              </a:lnSpc>
              <a:buFont typeface="Arial" charset="0"/>
              <a:buChar char="•"/>
              <a:defRPr/>
            </a:pPr>
            <a:r>
              <a:rPr lang="en-US" sz="1600" dirty="0"/>
              <a:t>Chemical inventories already a requirement</a:t>
            </a:r>
          </a:p>
          <a:p>
            <a:pPr lvl="2" eaLnBrk="1" hangingPunct="1">
              <a:lnSpc>
                <a:spcPct val="90000"/>
              </a:lnSpc>
              <a:buFont typeface="Arial" charset="0"/>
              <a:buChar char="•"/>
              <a:defRPr/>
            </a:pPr>
            <a:r>
              <a:rPr lang="en-US" sz="1600" dirty="0"/>
              <a:t>Support biosafety awareness and inventory of biological agents and toxins within UTHealth laboratories</a:t>
            </a:r>
          </a:p>
          <a:p>
            <a:pPr lvl="2" eaLnBrk="1" hangingPunct="1">
              <a:lnSpc>
                <a:spcPct val="90000"/>
              </a:lnSpc>
              <a:buFont typeface="Arial" charset="0"/>
              <a:buChar char="•"/>
              <a:defRPr/>
            </a:pPr>
            <a:endParaRPr lang="en-US" sz="1600" dirty="0"/>
          </a:p>
          <a:p>
            <a:pPr lvl="1" eaLnBrk="1" hangingPunct="1">
              <a:lnSpc>
                <a:spcPct val="90000"/>
              </a:lnSpc>
              <a:buFontTx/>
              <a:buNone/>
              <a:defRPr/>
            </a:pPr>
            <a:endParaRPr 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a:extLst>
              <a:ext uri="{FF2B5EF4-FFF2-40B4-BE49-F238E27FC236}">
                <a16:creationId xmlns:a16="http://schemas.microsoft.com/office/drawing/2014/main" id="{665D0611-4B75-4532-BEB8-E8858ECAEC7B}"/>
              </a:ext>
            </a:extLst>
          </p:cNvPr>
          <p:cNvSpPr>
            <a:spLocks noGrp="1"/>
          </p:cNvSpPr>
          <p:nvPr>
            <p:ph type="title"/>
          </p:nvPr>
        </p:nvSpPr>
        <p:spPr>
          <a:xfrm>
            <a:off x="4242707" y="122221"/>
            <a:ext cx="3706586" cy="1325563"/>
          </a:xfrm>
        </p:spPr>
        <p:txBody>
          <a:bodyPr/>
          <a:lstStyle/>
          <a:p>
            <a:pPr eaLnBrk="1" hangingPunct="1"/>
            <a:r>
              <a:rPr lang="en-US" altLang="en-US" sz="3600" dirty="0">
                <a:latin typeface="+mn-lt"/>
              </a:rPr>
              <a:t>KPI #3: Finances</a:t>
            </a:r>
          </a:p>
        </p:txBody>
      </p:sp>
      <p:sp>
        <p:nvSpPr>
          <p:cNvPr id="18436" name="Rectangle 4">
            <a:extLst>
              <a:ext uri="{FF2B5EF4-FFF2-40B4-BE49-F238E27FC236}">
                <a16:creationId xmlns:a16="http://schemas.microsoft.com/office/drawing/2014/main" id="{10FDB671-FAC1-4021-82C2-351E471741C1}"/>
              </a:ext>
            </a:extLst>
          </p:cNvPr>
          <p:cNvSpPr>
            <a:spLocks noGrp="1" noChangeArrowheads="1"/>
          </p:cNvSpPr>
          <p:nvPr>
            <p:ph idx="1"/>
          </p:nvPr>
        </p:nvSpPr>
        <p:spPr>
          <a:xfrm>
            <a:off x="345233" y="1447784"/>
            <a:ext cx="11392677" cy="5102306"/>
          </a:xfrm>
          <a:noFill/>
          <a:ln w="12700">
            <a:solidFill>
              <a:srgbClr val="BD4F19"/>
            </a:solidFill>
          </a:ln>
        </p:spPr>
        <p:txBody>
          <a:bodyPr>
            <a:normAutofit/>
          </a:bodyPr>
          <a:lstStyle/>
          <a:p>
            <a:pPr marL="0" indent="0" eaLnBrk="1" hangingPunct="1">
              <a:lnSpc>
                <a:spcPct val="90000"/>
              </a:lnSpc>
              <a:buNone/>
              <a:defRPr/>
            </a:pPr>
            <a:r>
              <a:rPr lang="en-US" sz="2400" dirty="0">
                <a:solidFill>
                  <a:srgbClr val="BD4F19"/>
                </a:solidFill>
              </a:rPr>
              <a:t>Expenditures</a:t>
            </a:r>
          </a:p>
          <a:p>
            <a:pPr lvl="1">
              <a:defRPr/>
            </a:pPr>
            <a:r>
              <a:rPr lang="en-US" dirty="0"/>
              <a:t>Program cost, cost drivers</a:t>
            </a:r>
          </a:p>
          <a:p>
            <a:pPr marL="0" indent="0" eaLnBrk="1" hangingPunct="1">
              <a:lnSpc>
                <a:spcPct val="90000"/>
              </a:lnSpc>
              <a:buNone/>
              <a:defRPr/>
            </a:pPr>
            <a:endParaRPr lang="en-US" sz="2400" dirty="0">
              <a:solidFill>
                <a:srgbClr val="BD4F19"/>
              </a:solidFill>
            </a:endParaRPr>
          </a:p>
          <a:p>
            <a:pPr marL="0" indent="0" eaLnBrk="1" hangingPunct="1">
              <a:lnSpc>
                <a:spcPct val="90000"/>
              </a:lnSpc>
              <a:buNone/>
              <a:defRPr/>
            </a:pPr>
            <a:r>
              <a:rPr lang="en-US" sz="2400" dirty="0">
                <a:solidFill>
                  <a:srgbClr val="BD4F19"/>
                </a:solidFill>
              </a:rPr>
              <a:t>Revenues</a:t>
            </a:r>
          </a:p>
          <a:p>
            <a:pPr lvl="1" eaLnBrk="1" hangingPunct="1">
              <a:lnSpc>
                <a:spcPct val="90000"/>
              </a:lnSpc>
              <a:defRPr/>
            </a:pPr>
            <a:r>
              <a:rPr lang="en-US" dirty="0"/>
              <a:t>Sources of revenue, amounts</a:t>
            </a:r>
          </a:p>
          <a:p>
            <a:pPr lvl="1" eaLnBrk="1" hangingPunct="1">
              <a:lnSpc>
                <a:spcPct val="90000"/>
              </a:lnSpc>
              <a:buFontTx/>
              <a:buNone/>
              <a:defRPr/>
            </a:pPr>
            <a:endParaRPr lang="en-US" sz="2000" dirty="0"/>
          </a:p>
        </p:txBody>
      </p:sp>
    </p:spTree>
    <p:extLst>
      <p:ext uri="{BB962C8B-B14F-4D97-AF65-F5344CB8AC3E}">
        <p14:creationId xmlns:p14="http://schemas.microsoft.com/office/powerpoint/2010/main" val="2546165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5F3C443A-B647-46A5-ADCC-130E5013E955}"/>
              </a:ext>
            </a:extLst>
          </p:cNvPr>
          <p:cNvGraphicFramePr>
            <a:graphicFrameLocks noChangeAspect="1"/>
          </p:cNvGraphicFramePr>
          <p:nvPr>
            <p:extLst>
              <p:ext uri="{D42A27DB-BD31-4B8C-83A1-F6EECF244321}">
                <p14:modId xmlns:p14="http://schemas.microsoft.com/office/powerpoint/2010/main" val="1065675765"/>
              </p:ext>
            </p:extLst>
          </p:nvPr>
        </p:nvGraphicFramePr>
        <p:xfrm>
          <a:off x="6096000" y="1352551"/>
          <a:ext cx="4410592" cy="5356225"/>
        </p:xfrm>
        <a:graphic>
          <a:graphicData uri="http://schemas.openxmlformats.org/drawingml/2006/chart">
            <c:chart xmlns:c="http://schemas.openxmlformats.org/drawingml/2006/chart" xmlns:r="http://schemas.openxmlformats.org/officeDocument/2006/relationships" r:id="rId2"/>
          </a:graphicData>
        </a:graphic>
      </p:graphicFrame>
      <p:sp>
        <p:nvSpPr>
          <p:cNvPr id="40963" name="Rectangle 5">
            <a:extLst>
              <a:ext uri="{FF2B5EF4-FFF2-40B4-BE49-F238E27FC236}">
                <a16:creationId xmlns:a16="http://schemas.microsoft.com/office/drawing/2014/main" id="{E18A23E4-54E7-409F-A314-FAA18C068AD8}"/>
              </a:ext>
            </a:extLst>
          </p:cNvPr>
          <p:cNvSpPr>
            <a:spLocks noChangeArrowheads="1"/>
          </p:cNvSpPr>
          <p:nvPr/>
        </p:nvSpPr>
        <p:spPr bwMode="auto">
          <a:xfrm>
            <a:off x="2405064" y="184151"/>
            <a:ext cx="781843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000" dirty="0">
                <a:latin typeface="Arial" panose="020B0604020202020204" pitchFamily="34" charset="0"/>
              </a:rPr>
              <a:t>Campus Square Footage, SHERM Resource Needs and Funding</a:t>
            </a:r>
          </a:p>
          <a:p>
            <a:pPr algn="ctr" eaLnBrk="1" hangingPunct="1">
              <a:spcBef>
                <a:spcPct val="0"/>
              </a:spcBef>
              <a:buFontTx/>
              <a:buNone/>
            </a:pPr>
            <a:r>
              <a:rPr lang="en-US" altLang="en-US" sz="1200" dirty="0">
                <a:latin typeface="Arial" panose="020B0604020202020204" pitchFamily="34" charset="0"/>
              </a:rPr>
              <a:t>(modeling not inclusive of resources provided for, or necessary for Employee Health Clinical Services Agreement)</a:t>
            </a:r>
          </a:p>
        </p:txBody>
      </p:sp>
      <p:sp>
        <p:nvSpPr>
          <p:cNvPr id="40964" name="Text Box 7">
            <a:extLst>
              <a:ext uri="{FF2B5EF4-FFF2-40B4-BE49-F238E27FC236}">
                <a16:creationId xmlns:a16="http://schemas.microsoft.com/office/drawing/2014/main" id="{1DE2C389-0C35-4FFE-AA7A-31E473890A71}"/>
              </a:ext>
            </a:extLst>
          </p:cNvPr>
          <p:cNvSpPr txBox="1">
            <a:spLocks noChangeArrowheads="1"/>
          </p:cNvSpPr>
          <p:nvPr/>
        </p:nvSpPr>
        <p:spPr bwMode="auto">
          <a:xfrm>
            <a:off x="6873874" y="1069977"/>
            <a:ext cx="3741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dirty="0">
                <a:latin typeface="Arial" panose="020B0604020202020204" pitchFamily="34" charset="0"/>
              </a:rPr>
              <a:t>Modeled SHERM Resource Needs and Institutional Allocations</a:t>
            </a:r>
          </a:p>
          <a:p>
            <a:pPr algn="ctr" eaLnBrk="1" hangingPunct="1">
              <a:spcBef>
                <a:spcPct val="0"/>
              </a:spcBef>
              <a:buFontTx/>
              <a:buNone/>
            </a:pPr>
            <a:endParaRPr lang="en-US" altLang="en-US" sz="1000" dirty="0">
              <a:latin typeface="Arial" panose="020B0604020202020204" pitchFamily="34" charset="0"/>
            </a:endParaRPr>
          </a:p>
        </p:txBody>
      </p:sp>
      <p:sp>
        <p:nvSpPr>
          <p:cNvPr id="40965" name="Rectangle 13">
            <a:extLst>
              <a:ext uri="{FF2B5EF4-FFF2-40B4-BE49-F238E27FC236}">
                <a16:creationId xmlns:a16="http://schemas.microsoft.com/office/drawing/2014/main" id="{16E8C647-1358-44B0-A14F-2920E405ACD7}"/>
              </a:ext>
            </a:extLst>
          </p:cNvPr>
          <p:cNvSpPr>
            <a:spLocks noChangeArrowheads="1"/>
          </p:cNvSpPr>
          <p:nvPr/>
        </p:nvSpPr>
        <p:spPr bwMode="auto">
          <a:xfrm>
            <a:off x="10390446" y="3277395"/>
            <a:ext cx="771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800" dirty="0">
                <a:solidFill>
                  <a:srgbClr val="006600"/>
                </a:solidFill>
                <a:latin typeface="Arial" panose="020B0604020202020204" pitchFamily="34" charset="0"/>
              </a:rPr>
              <a:t>Institutional Allocation</a:t>
            </a:r>
          </a:p>
        </p:txBody>
      </p:sp>
      <p:sp>
        <p:nvSpPr>
          <p:cNvPr id="31756" name="Rectangle 15">
            <a:extLst>
              <a:ext uri="{FF2B5EF4-FFF2-40B4-BE49-F238E27FC236}">
                <a16:creationId xmlns:a16="http://schemas.microsoft.com/office/drawing/2014/main" id="{0F4ABB93-6089-465E-8461-82C9DB56CC80}"/>
              </a:ext>
            </a:extLst>
          </p:cNvPr>
          <p:cNvSpPr>
            <a:spLocks noChangeArrowheads="1"/>
          </p:cNvSpPr>
          <p:nvPr/>
        </p:nvSpPr>
        <p:spPr bwMode="auto">
          <a:xfrm>
            <a:off x="10390446" y="1945239"/>
            <a:ext cx="60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defRPr/>
            </a:pPr>
            <a:r>
              <a:rPr lang="en-US" altLang="en-US" sz="800" dirty="0">
                <a:solidFill>
                  <a:schemeClr val="bg1">
                    <a:lumMod val="50000"/>
                  </a:schemeClr>
                </a:solidFill>
                <a:latin typeface="Arial" charset="0"/>
              </a:rPr>
              <a:t>Amount Not  Funded</a:t>
            </a:r>
          </a:p>
        </p:txBody>
      </p:sp>
      <p:sp>
        <p:nvSpPr>
          <p:cNvPr id="40967" name="Rectangle 22">
            <a:extLst>
              <a:ext uri="{FF2B5EF4-FFF2-40B4-BE49-F238E27FC236}">
                <a16:creationId xmlns:a16="http://schemas.microsoft.com/office/drawing/2014/main" id="{DD359D26-E9B6-44F4-956D-1367FEB5CDA0}"/>
              </a:ext>
            </a:extLst>
          </p:cNvPr>
          <p:cNvSpPr>
            <a:spLocks noChangeArrowheads="1"/>
          </p:cNvSpPr>
          <p:nvPr/>
        </p:nvSpPr>
        <p:spPr bwMode="auto">
          <a:xfrm>
            <a:off x="10391775" y="5591970"/>
            <a:ext cx="6540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800" dirty="0">
                <a:solidFill>
                  <a:srgbClr val="00CC00"/>
                </a:solidFill>
                <a:latin typeface="Arial" panose="020B0604020202020204" pitchFamily="34" charset="0"/>
              </a:rPr>
              <a:t>Contracts &amp; Training</a:t>
            </a:r>
          </a:p>
        </p:txBody>
      </p:sp>
      <p:sp>
        <p:nvSpPr>
          <p:cNvPr id="40968" name="Rectangle 13">
            <a:extLst>
              <a:ext uri="{FF2B5EF4-FFF2-40B4-BE49-F238E27FC236}">
                <a16:creationId xmlns:a16="http://schemas.microsoft.com/office/drawing/2014/main" id="{6C4146A0-6464-4302-8C01-3488C55B59C2}"/>
              </a:ext>
            </a:extLst>
          </p:cNvPr>
          <p:cNvSpPr>
            <a:spLocks noChangeArrowheads="1"/>
          </p:cNvSpPr>
          <p:nvPr/>
        </p:nvSpPr>
        <p:spPr bwMode="auto">
          <a:xfrm>
            <a:off x="10390446" y="5013315"/>
            <a:ext cx="771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800" dirty="0">
                <a:solidFill>
                  <a:srgbClr val="339933"/>
                </a:solidFill>
                <a:latin typeface="Arial" panose="020B0604020202020204" pitchFamily="34" charset="0"/>
              </a:rPr>
              <a:t>WCI RAP Rebate</a:t>
            </a:r>
          </a:p>
        </p:txBody>
      </p:sp>
      <p:sp>
        <p:nvSpPr>
          <p:cNvPr id="40969" name="TextBox 3">
            <a:extLst>
              <a:ext uri="{FF2B5EF4-FFF2-40B4-BE49-F238E27FC236}">
                <a16:creationId xmlns:a16="http://schemas.microsoft.com/office/drawing/2014/main" id="{79E1B34A-0699-4426-910A-4E1EE620BA5C}"/>
              </a:ext>
            </a:extLst>
          </p:cNvPr>
          <p:cNvSpPr txBox="1">
            <a:spLocks noChangeArrowheads="1"/>
          </p:cNvSpPr>
          <p:nvPr/>
        </p:nvSpPr>
        <p:spPr bwMode="auto">
          <a:xfrm>
            <a:off x="531262" y="6478589"/>
            <a:ext cx="19383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900" dirty="0">
                <a:latin typeface="Arial" panose="020B0604020202020204" pitchFamily="34" charset="0"/>
              </a:rPr>
              <a:t>Source: FPE, Space Management</a:t>
            </a:r>
            <a:endParaRPr lang="en-US" altLang="en-US" sz="1800" dirty="0">
              <a:latin typeface="Arial" panose="020B0604020202020204" pitchFamily="34" charset="0"/>
            </a:endParaRPr>
          </a:p>
        </p:txBody>
      </p:sp>
      <p:graphicFrame>
        <p:nvGraphicFramePr>
          <p:cNvPr id="3" name="Chart 14">
            <a:extLst>
              <a:ext uri="{FF2B5EF4-FFF2-40B4-BE49-F238E27FC236}">
                <a16:creationId xmlns:a16="http://schemas.microsoft.com/office/drawing/2014/main" id="{8B33663C-CA0C-4A2A-B775-AE805B70AB43}"/>
              </a:ext>
            </a:extLst>
          </p:cNvPr>
          <p:cNvGraphicFramePr>
            <a:graphicFrameLocks/>
          </p:cNvGraphicFramePr>
          <p:nvPr>
            <p:extLst>
              <p:ext uri="{D42A27DB-BD31-4B8C-83A1-F6EECF244321}">
                <p14:modId xmlns:p14="http://schemas.microsoft.com/office/powerpoint/2010/main" val="3529692177"/>
              </p:ext>
            </p:extLst>
          </p:nvPr>
        </p:nvGraphicFramePr>
        <p:xfrm>
          <a:off x="479425" y="1273177"/>
          <a:ext cx="4064000" cy="5186362"/>
        </p:xfrm>
        <a:graphic>
          <a:graphicData uri="http://schemas.openxmlformats.org/drawingml/2006/chart">
            <c:chart xmlns:c="http://schemas.openxmlformats.org/drawingml/2006/chart" xmlns:r="http://schemas.openxmlformats.org/officeDocument/2006/relationships" r:id="rId3"/>
          </a:graphicData>
        </a:graphic>
      </p:graphicFrame>
      <p:sp>
        <p:nvSpPr>
          <p:cNvPr id="40971" name="Text Box 9">
            <a:extLst>
              <a:ext uri="{FF2B5EF4-FFF2-40B4-BE49-F238E27FC236}">
                <a16:creationId xmlns:a16="http://schemas.microsoft.com/office/drawing/2014/main" id="{2CD9988A-B29C-4BCA-A288-3844A15FE247}"/>
              </a:ext>
            </a:extLst>
          </p:cNvPr>
          <p:cNvSpPr txBox="1">
            <a:spLocks noChangeArrowheads="1"/>
          </p:cNvSpPr>
          <p:nvPr/>
        </p:nvSpPr>
        <p:spPr bwMode="auto">
          <a:xfrm flipH="1">
            <a:off x="4429646" y="1635286"/>
            <a:ext cx="6667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800" dirty="0">
                <a:solidFill>
                  <a:srgbClr val="292929"/>
                </a:solidFill>
                <a:latin typeface="Arial" panose="020B0604020202020204" pitchFamily="34" charset="0"/>
              </a:rPr>
              <a:t>Research area (sf)</a:t>
            </a:r>
          </a:p>
        </p:txBody>
      </p:sp>
      <p:sp>
        <p:nvSpPr>
          <p:cNvPr id="2" name="Text Box 10">
            <a:extLst>
              <a:ext uri="{FF2B5EF4-FFF2-40B4-BE49-F238E27FC236}">
                <a16:creationId xmlns:a16="http://schemas.microsoft.com/office/drawing/2014/main" id="{61CD4CEB-1109-48EF-BADE-73AD1C93D7FB}"/>
              </a:ext>
            </a:extLst>
          </p:cNvPr>
          <p:cNvSpPr txBox="1">
            <a:spLocks noChangeArrowheads="1"/>
          </p:cNvSpPr>
          <p:nvPr/>
        </p:nvSpPr>
        <p:spPr bwMode="auto">
          <a:xfrm flipH="1">
            <a:off x="4455079" y="4976570"/>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defRPr/>
            </a:pPr>
            <a:r>
              <a:rPr lang="en-US" altLang="en-US" sz="800" dirty="0">
                <a:solidFill>
                  <a:schemeClr val="accent1">
                    <a:lumMod val="75000"/>
                  </a:schemeClr>
                </a:solidFill>
                <a:latin typeface="Arial" charset="0"/>
              </a:rPr>
              <a:t>Non-research  area (sf)</a:t>
            </a:r>
          </a:p>
        </p:txBody>
      </p:sp>
      <p:sp>
        <p:nvSpPr>
          <p:cNvPr id="40973" name="TextBox 2">
            <a:extLst>
              <a:ext uri="{FF2B5EF4-FFF2-40B4-BE49-F238E27FC236}">
                <a16:creationId xmlns:a16="http://schemas.microsoft.com/office/drawing/2014/main" id="{092DCE42-98A0-4FEE-A702-DF84BA330F31}"/>
              </a:ext>
            </a:extLst>
          </p:cNvPr>
          <p:cNvSpPr txBox="1">
            <a:spLocks noChangeArrowheads="1"/>
          </p:cNvSpPr>
          <p:nvPr/>
        </p:nvSpPr>
        <p:spPr bwMode="auto">
          <a:xfrm>
            <a:off x="2509288" y="6424614"/>
            <a:ext cx="2359025" cy="338137"/>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800">
                <a:latin typeface="Arial" panose="020B0604020202020204" pitchFamily="34" charset="0"/>
              </a:rPr>
              <a:t>Note: TNASF reported in FY18 &amp; FY19 reduced due to accounting adjustment by FPE</a:t>
            </a:r>
          </a:p>
        </p:txBody>
      </p:sp>
      <p:sp>
        <p:nvSpPr>
          <p:cNvPr id="40974" name="Text Box 6">
            <a:extLst>
              <a:ext uri="{FF2B5EF4-FFF2-40B4-BE49-F238E27FC236}">
                <a16:creationId xmlns:a16="http://schemas.microsoft.com/office/drawing/2014/main" id="{00DB40D1-285B-4709-A4E6-56BBE2AF21B2}"/>
              </a:ext>
            </a:extLst>
          </p:cNvPr>
          <p:cNvSpPr txBox="1">
            <a:spLocks noChangeArrowheads="1"/>
          </p:cNvSpPr>
          <p:nvPr/>
        </p:nvSpPr>
        <p:spPr bwMode="auto">
          <a:xfrm>
            <a:off x="1218521" y="904876"/>
            <a:ext cx="31575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dirty="0">
                <a:latin typeface="Arial" panose="020B0604020202020204" pitchFamily="34" charset="0"/>
              </a:rPr>
              <a:t>Total Assignable Square Footage </a:t>
            </a:r>
          </a:p>
          <a:p>
            <a:pPr algn="ctr" eaLnBrk="1" hangingPunct="1">
              <a:spcBef>
                <a:spcPct val="0"/>
              </a:spcBef>
              <a:buFontTx/>
              <a:buNone/>
            </a:pPr>
            <a:r>
              <a:rPr lang="en-US" altLang="en-US" sz="1000" dirty="0">
                <a:latin typeface="Arial" panose="020B0604020202020204" pitchFamily="34" charset="0"/>
              </a:rPr>
              <a:t>and Research Subset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13167" y="1423129"/>
            <a:ext cx="10665655" cy="4829730"/>
          </a:xfrm>
          <a:prstGeom prst="rect">
            <a:avLst/>
          </a:prstGeom>
        </p:spPr>
      </p:pic>
      <p:sp>
        <p:nvSpPr>
          <p:cNvPr id="3" name="TextBox 1">
            <a:extLst>
              <a:ext uri="{FF2B5EF4-FFF2-40B4-BE49-F238E27FC236}">
                <a16:creationId xmlns:a16="http://schemas.microsoft.com/office/drawing/2014/main" id="{00D2BF98-0DC9-4F42-8566-4F468A4EA359}"/>
              </a:ext>
            </a:extLst>
          </p:cNvPr>
          <p:cNvSpPr txBox="1"/>
          <p:nvPr/>
        </p:nvSpPr>
        <p:spPr>
          <a:xfrm>
            <a:off x="2719389" y="309563"/>
            <a:ext cx="6753225" cy="844550"/>
          </a:xfrm>
          <a:prstGeom prst="rect">
            <a:avLst/>
          </a:prstGeom>
          <a:solidFill>
            <a:schemeClr val="bg1"/>
          </a:solidFill>
        </p:spPr>
        <p:txBody>
          <a:bodyPr wrap="non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2800" dirty="0"/>
              <a:t>Annual Hazardous Wastes Volumes Generated (in pounds)</a:t>
            </a:r>
          </a:p>
          <a:p>
            <a:pPr algn="ctr">
              <a:defRPr/>
            </a:pPr>
            <a:r>
              <a:rPr lang="en-US" sz="2000" dirty="0"/>
              <a:t>(inclusive of all Hazardous Biological, Chemical, and Radioactive Waste Streams)</a:t>
            </a:r>
          </a:p>
        </p:txBody>
      </p:sp>
      <p:sp>
        <p:nvSpPr>
          <p:cNvPr id="41988" name="TextBox 1">
            <a:extLst>
              <a:ext uri="{FF2B5EF4-FFF2-40B4-BE49-F238E27FC236}">
                <a16:creationId xmlns:a16="http://schemas.microsoft.com/office/drawing/2014/main" id="{68D5E412-F2F6-4567-8D2A-C27E31376262}"/>
              </a:ext>
            </a:extLst>
          </p:cNvPr>
          <p:cNvSpPr txBox="1">
            <a:spLocks noChangeArrowheads="1"/>
          </p:cNvSpPr>
          <p:nvPr/>
        </p:nvSpPr>
        <p:spPr bwMode="auto">
          <a:xfrm>
            <a:off x="2687639" y="6465889"/>
            <a:ext cx="70834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i="1">
                <a:solidFill>
                  <a:srgbClr val="7030A0"/>
                </a:solidFill>
                <a:latin typeface="Arial" panose="020B0604020202020204" pitchFamily="34" charset="0"/>
              </a:rPr>
              <a:t>*Note: Increase in radioactive wastes in FY19 related to compulsory decommissioning of cyclotron unit</a:t>
            </a:r>
          </a:p>
        </p:txBody>
      </p:sp>
      <p:sp>
        <p:nvSpPr>
          <p:cNvPr id="41989" name="TextBox 4">
            <a:extLst>
              <a:ext uri="{FF2B5EF4-FFF2-40B4-BE49-F238E27FC236}">
                <a16:creationId xmlns:a16="http://schemas.microsoft.com/office/drawing/2014/main" id="{B436C0EC-272A-44CB-BF92-AD087C5459E0}"/>
              </a:ext>
            </a:extLst>
          </p:cNvPr>
          <p:cNvSpPr txBox="1">
            <a:spLocks noChangeArrowheads="1"/>
          </p:cNvSpPr>
          <p:nvPr/>
        </p:nvSpPr>
        <p:spPr bwMode="auto">
          <a:xfrm rot="16200000">
            <a:off x="563879" y="3188705"/>
            <a:ext cx="990600" cy="307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400" dirty="0">
                <a:latin typeface="Arial" panose="020B0604020202020204" pitchFamily="34" charset="0"/>
              </a:rPr>
              <a:t>Pounds</a:t>
            </a:r>
          </a:p>
        </p:txBody>
      </p:sp>
      <p:sp>
        <p:nvSpPr>
          <p:cNvPr id="4" name="Rectangle 3"/>
          <p:cNvSpPr/>
          <p:nvPr/>
        </p:nvSpPr>
        <p:spPr>
          <a:xfrm>
            <a:off x="4563687" y="3605238"/>
            <a:ext cx="1022466" cy="4655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638502" y="3605238"/>
            <a:ext cx="864523" cy="53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F9837E4-69F6-4588-AD30-8EB663FB5B29}"/>
              </a:ext>
            </a:extLst>
          </p:cNvPr>
          <p:cNvSpPr txBox="1"/>
          <p:nvPr/>
        </p:nvSpPr>
        <p:spPr>
          <a:xfrm>
            <a:off x="2209800" y="177800"/>
            <a:ext cx="8047038" cy="973138"/>
          </a:xfrm>
          <a:prstGeom prst="rect">
            <a:avLst/>
          </a:prstGeom>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2800" dirty="0">
                <a:latin typeface="Arial" panose="020B0604020202020204" pitchFamily="34" charset="0"/>
                <a:cs typeface="Arial" panose="020B0604020202020204" pitchFamily="34" charset="0"/>
              </a:rPr>
              <a:t>Hazardous Waste Cost Obligation and Actual Disposal Expenditures</a:t>
            </a:r>
            <a:br>
              <a:rPr lang="en-US" sz="36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(Inclusive of Biological, Chemical, and Radioactive Wastes)</a:t>
            </a:r>
          </a:p>
          <a:p>
            <a:pPr>
              <a:defRPr/>
            </a:pPr>
            <a:endParaRPr lang="en-US" dirty="0"/>
          </a:p>
        </p:txBody>
      </p:sp>
      <p:sp>
        <p:nvSpPr>
          <p:cNvPr id="5" name="TextBox 1">
            <a:extLst>
              <a:ext uri="{FF2B5EF4-FFF2-40B4-BE49-F238E27FC236}">
                <a16:creationId xmlns:a16="http://schemas.microsoft.com/office/drawing/2014/main" id="{4535B140-B37B-4B84-93F0-591A1D0FA178}"/>
              </a:ext>
            </a:extLst>
          </p:cNvPr>
          <p:cNvSpPr txBox="1"/>
          <p:nvPr/>
        </p:nvSpPr>
        <p:spPr>
          <a:xfrm>
            <a:off x="8198499" y="6299200"/>
            <a:ext cx="3023683" cy="381000"/>
          </a:xfrm>
          <a:prstGeom prst="rect">
            <a:avLst/>
          </a:prstGeom>
          <a:ln w="38100">
            <a:solidFill>
              <a:srgbClr val="FFC000"/>
            </a:solidFill>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sz="2000" b="1" dirty="0">
                <a:latin typeface="Arial" panose="020B0604020202020204" pitchFamily="34" charset="0"/>
                <a:cs typeface="Arial" panose="020B0604020202020204" pitchFamily="34" charset="0"/>
              </a:rPr>
              <a:t>FY21 savings: $132,558</a:t>
            </a:r>
          </a:p>
        </p:txBody>
      </p:sp>
      <p:pic>
        <p:nvPicPr>
          <p:cNvPr id="2" name="Picture 1"/>
          <p:cNvPicPr>
            <a:picLocks noChangeAspect="1"/>
          </p:cNvPicPr>
          <p:nvPr/>
        </p:nvPicPr>
        <p:blipFill>
          <a:blip r:embed="rId2"/>
          <a:stretch>
            <a:fillRect/>
          </a:stretch>
        </p:blipFill>
        <p:spPr>
          <a:xfrm>
            <a:off x="1055716" y="1356180"/>
            <a:ext cx="10702435" cy="4776293"/>
          </a:xfrm>
          <a:prstGeom prst="rect">
            <a:avLst/>
          </a:prstGeom>
        </p:spPr>
      </p:pic>
      <p:sp>
        <p:nvSpPr>
          <p:cNvPr id="3" name="TextBox 2"/>
          <p:cNvSpPr txBox="1"/>
          <p:nvPr/>
        </p:nvSpPr>
        <p:spPr>
          <a:xfrm>
            <a:off x="3056466" y="2074333"/>
            <a:ext cx="2777067" cy="738664"/>
          </a:xfrm>
          <a:prstGeom prst="rect">
            <a:avLst/>
          </a:prstGeom>
          <a:noFill/>
          <a:ln>
            <a:solidFill>
              <a:srgbClr val="7030A0"/>
            </a:solidFill>
          </a:ln>
        </p:spPr>
        <p:txBody>
          <a:bodyPr wrap="square" rtlCol="0">
            <a:spAutoFit/>
          </a:bodyPr>
          <a:lstStyle/>
          <a:p>
            <a:pPr algn="ctr"/>
            <a:r>
              <a:rPr lang="en-US" sz="1400" i="1" dirty="0">
                <a:solidFill>
                  <a:srgbClr val="7030A0"/>
                </a:solidFill>
              </a:rPr>
              <a:t>Note: Increase in hazardous waste costs in FY19 related to compulsory decommissioning of cyclotron unit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ext Box 24">
            <a:extLst>
              <a:ext uri="{FF2B5EF4-FFF2-40B4-BE49-F238E27FC236}">
                <a16:creationId xmlns:a16="http://schemas.microsoft.com/office/drawing/2014/main" id="{0B02C22F-C15E-487E-A85C-93369077336A}"/>
              </a:ext>
            </a:extLst>
          </p:cNvPr>
          <p:cNvSpPr txBox="1">
            <a:spLocks noChangeArrowheads="1"/>
          </p:cNvSpPr>
          <p:nvPr/>
        </p:nvSpPr>
        <p:spPr bwMode="auto">
          <a:xfrm>
            <a:off x="4796100" y="649705"/>
            <a:ext cx="1161415" cy="452120"/>
          </a:xfrm>
          <a:prstGeom prst="rect">
            <a:avLst/>
          </a:prstGeom>
          <a:solidFill>
            <a:srgbClr val="99CCFF"/>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Robert Emery, </a:t>
            </a:r>
            <a:r>
              <a:rPr lang="en-US" sz="800" dirty="0" err="1">
                <a:solidFill>
                  <a:srgbClr val="000000"/>
                </a:solidFill>
                <a:effectLst/>
                <a:latin typeface="Arial" panose="020B0604020202020204" pitchFamily="34" charset="0"/>
                <a:ea typeface="Times New Roman" panose="02020603050405020304" pitchFamily="18" charset="0"/>
              </a:rPr>
              <a:t>DrPH</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Vice President</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SHERM</a:t>
            </a:r>
            <a:endParaRPr lang="en-US" sz="1200" dirty="0">
              <a:effectLst/>
              <a:latin typeface="Times New Roman" panose="02020603050405020304" pitchFamily="18" charset="0"/>
              <a:ea typeface="Times New Roman" panose="02020603050405020304" pitchFamily="18" charset="0"/>
            </a:endParaRPr>
          </a:p>
        </p:txBody>
      </p:sp>
      <p:sp>
        <p:nvSpPr>
          <p:cNvPr id="145" name="Text Box 167">
            <a:extLst>
              <a:ext uri="{FF2B5EF4-FFF2-40B4-BE49-F238E27FC236}">
                <a16:creationId xmlns:a16="http://schemas.microsoft.com/office/drawing/2014/main" id="{47C1BB45-B340-4FD9-9746-7E44F28935B3}"/>
              </a:ext>
            </a:extLst>
          </p:cNvPr>
          <p:cNvSpPr txBox="1">
            <a:spLocks noChangeArrowheads="1"/>
          </p:cNvSpPr>
          <p:nvPr/>
        </p:nvSpPr>
        <p:spPr bwMode="auto">
          <a:xfrm>
            <a:off x="5940889" y="637994"/>
            <a:ext cx="3736340" cy="694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600" dirty="0">
                <a:solidFill>
                  <a:srgbClr val="808080"/>
                </a:solidFill>
                <a:effectLst/>
                <a:latin typeface="Arial" panose="020B0604020202020204" pitchFamily="34" charset="0"/>
                <a:ea typeface="Times New Roman" panose="02020603050405020304" pitchFamily="18" charset="0"/>
              </a:rPr>
              <a:t>Other Appointments for Vice President Position:</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dirty="0">
                <a:solidFill>
                  <a:srgbClr val="808080"/>
                </a:solidFill>
                <a:effectLst/>
                <a:latin typeface="Arial" panose="020B0604020202020204" pitchFamily="34" charset="0"/>
                <a:ea typeface="Times New Roman" panose="02020603050405020304" pitchFamily="18" charset="0"/>
              </a:rPr>
              <a:t>     Professor of Occupational Health, The University of Texas School of Public Health </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dirty="0">
                <a:solidFill>
                  <a:srgbClr val="808080"/>
                </a:solidFill>
                <a:effectLst/>
                <a:latin typeface="Arial" panose="020B0604020202020204" pitchFamily="34" charset="0"/>
                <a:ea typeface="Times New Roman" panose="02020603050405020304" pitchFamily="18" charset="0"/>
              </a:rPr>
              <a:t>     Division of Epidemiology, Human Genetics and Environmental Sciences</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dirty="0">
                <a:solidFill>
                  <a:srgbClr val="808080"/>
                </a:solidFill>
                <a:effectLst/>
                <a:latin typeface="Arial" panose="020B0604020202020204" pitchFamily="34" charset="0"/>
                <a:ea typeface="Times New Roman" panose="02020603050405020304" pitchFamily="18" charset="0"/>
              </a:rPr>
              <a:t>            Southwest Center for Occupational and Environmental Health</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dirty="0">
                <a:solidFill>
                  <a:srgbClr val="808080"/>
                </a:solidFill>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
        <p:nvSpPr>
          <p:cNvPr id="146" name="Text Box 306">
            <a:extLst>
              <a:ext uri="{FF2B5EF4-FFF2-40B4-BE49-F238E27FC236}">
                <a16:creationId xmlns:a16="http://schemas.microsoft.com/office/drawing/2014/main" id="{9B79F822-0BDF-4E17-865B-1EC2A08627A7}"/>
              </a:ext>
            </a:extLst>
          </p:cNvPr>
          <p:cNvSpPr txBox="1">
            <a:spLocks noChangeArrowheads="1"/>
          </p:cNvSpPr>
          <p:nvPr/>
        </p:nvSpPr>
        <p:spPr bwMode="auto">
          <a:xfrm>
            <a:off x="9469400" y="725476"/>
            <a:ext cx="1257300" cy="297180"/>
          </a:xfrm>
          <a:prstGeom prst="rect">
            <a:avLst/>
          </a:prstGeom>
          <a:solidFill>
            <a:schemeClr val="accent5">
              <a:lumMod val="20000"/>
              <a:lumOff val="80000"/>
            </a:schemeClr>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600">
                <a:effectLst/>
                <a:latin typeface="Arial Narrow" panose="020B0606020202030204" pitchFamily="34" charset="0"/>
                <a:ea typeface="Times New Roman" panose="02020603050405020304" pitchFamily="18" charset="0"/>
              </a:rPr>
              <a:t>George Delclos, MD, PhD</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600">
                <a:effectLst/>
                <a:latin typeface="Arial Narrow" panose="020B0606020202030204" pitchFamily="34" charset="0"/>
                <a:ea typeface="Times New Roman" panose="02020603050405020304" pitchFamily="18" charset="0"/>
              </a:rPr>
              <a:t>UT Health Services Medical Director</a:t>
            </a:r>
            <a:endParaRPr lang="en-US" sz="1200">
              <a:effectLst/>
              <a:latin typeface="Times New Roman" panose="02020603050405020304" pitchFamily="18" charset="0"/>
              <a:ea typeface="Times New Roman" panose="02020603050405020304" pitchFamily="18" charset="0"/>
            </a:endParaRPr>
          </a:p>
        </p:txBody>
      </p:sp>
      <p:sp>
        <p:nvSpPr>
          <p:cNvPr id="147" name="Rectangle 146">
            <a:extLst>
              <a:ext uri="{FF2B5EF4-FFF2-40B4-BE49-F238E27FC236}">
                <a16:creationId xmlns:a16="http://schemas.microsoft.com/office/drawing/2014/main" id="{A2383E1A-1B6B-452E-98D4-127FEA6ECE5E}"/>
              </a:ext>
            </a:extLst>
          </p:cNvPr>
          <p:cNvSpPr/>
          <p:nvPr/>
        </p:nvSpPr>
        <p:spPr>
          <a:xfrm>
            <a:off x="354314" y="349686"/>
            <a:ext cx="3527441" cy="830997"/>
          </a:xfrm>
          <a:prstGeom prst="rect">
            <a:avLst/>
          </a:prstGeom>
        </p:spPr>
        <p:txBody>
          <a:bodyPr wrap="none">
            <a:spAutoFit/>
          </a:bodyPr>
          <a:lstStyle/>
          <a:p>
            <a:r>
              <a:rPr lang="en-US" b="1" dirty="0">
                <a:solidFill>
                  <a:schemeClr val="tx1">
                    <a:lumMod val="65000"/>
                    <a:lumOff val="35000"/>
                  </a:schemeClr>
                </a:solidFill>
                <a:latin typeface="Arial" panose="020B0604020202020204" pitchFamily="34" charset="0"/>
                <a:ea typeface="Times New Roman" panose="02020603050405020304" pitchFamily="18" charset="0"/>
              </a:rPr>
              <a:t>Safety, Health, Environment, &amp;</a:t>
            </a:r>
          </a:p>
          <a:p>
            <a:r>
              <a:rPr lang="en-US" b="1" dirty="0">
                <a:solidFill>
                  <a:schemeClr val="tx1">
                    <a:lumMod val="65000"/>
                    <a:lumOff val="35000"/>
                  </a:schemeClr>
                </a:solidFill>
                <a:latin typeface="Arial" panose="020B0604020202020204" pitchFamily="34" charset="0"/>
              </a:rPr>
              <a:t>Risk Management</a:t>
            </a:r>
          </a:p>
          <a:p>
            <a:r>
              <a:rPr lang="en-US" sz="1200" b="1" dirty="0">
                <a:solidFill>
                  <a:schemeClr val="tx1">
                    <a:lumMod val="65000"/>
                    <a:lumOff val="35000"/>
                  </a:schemeClr>
                </a:solidFill>
                <a:latin typeface="Arial" panose="020B0604020202020204" pitchFamily="34" charset="0"/>
              </a:rPr>
              <a:t>Organizational Chart, November 2021</a:t>
            </a:r>
            <a:endParaRPr lang="en-US" sz="1200" dirty="0">
              <a:solidFill>
                <a:schemeClr val="tx1">
                  <a:lumMod val="65000"/>
                  <a:lumOff val="35000"/>
                </a:schemeClr>
              </a:solidFill>
            </a:endParaRPr>
          </a:p>
        </p:txBody>
      </p:sp>
      <p:pic>
        <p:nvPicPr>
          <p:cNvPr id="150" name="Picture 149"/>
          <p:cNvPicPr>
            <a:picLocks noChangeAspect="1"/>
          </p:cNvPicPr>
          <p:nvPr/>
        </p:nvPicPr>
        <p:blipFill>
          <a:blip r:embed="rId2"/>
          <a:stretch>
            <a:fillRect/>
          </a:stretch>
        </p:blipFill>
        <p:spPr>
          <a:xfrm>
            <a:off x="1497932" y="1110138"/>
            <a:ext cx="9228768" cy="5722397"/>
          </a:xfrm>
          <a:prstGeom prst="rect">
            <a:avLst/>
          </a:prstGeom>
        </p:spPr>
      </p:pic>
      <p:sp>
        <p:nvSpPr>
          <p:cNvPr id="2" name="Rectangle 1"/>
          <p:cNvSpPr/>
          <p:nvPr/>
        </p:nvSpPr>
        <p:spPr>
          <a:xfrm>
            <a:off x="3881755" y="54035"/>
            <a:ext cx="3762568" cy="215444"/>
          </a:xfrm>
          <a:prstGeom prst="rect">
            <a:avLst/>
          </a:prstGeom>
        </p:spPr>
        <p:txBody>
          <a:bodyPr wrap="none">
            <a:spAutoFit/>
          </a:bodyPr>
          <a:lstStyle/>
          <a:p>
            <a:r>
              <a:rPr lang="en-US" sz="800" b="1" dirty="0">
                <a:solidFill>
                  <a:srgbClr val="A6A6A6"/>
                </a:solidFill>
                <a:latin typeface="Arial" panose="020B0604020202020204" pitchFamily="34" charset="0"/>
                <a:ea typeface="Times New Roman" panose="02020603050405020304" pitchFamily="18" charset="0"/>
              </a:rPr>
              <a:t>SHERM reports to the Executive Vice President &amp; Chief Academic Officer</a:t>
            </a:r>
            <a:endParaRPr lang="en-US" dirty="0"/>
          </a:p>
        </p:txBody>
      </p:sp>
    </p:spTree>
    <p:extLst>
      <p:ext uri="{BB962C8B-B14F-4D97-AF65-F5344CB8AC3E}">
        <p14:creationId xmlns:p14="http://schemas.microsoft.com/office/powerpoint/2010/main" val="4451825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96019D0-4113-4393-A2DC-AB49BA9DE5C4}"/>
              </a:ext>
            </a:extLst>
          </p:cNvPr>
          <p:cNvSpPr>
            <a:spLocks noChangeArrowheads="1"/>
          </p:cNvSpPr>
          <p:nvPr/>
        </p:nvSpPr>
        <p:spPr bwMode="auto">
          <a:xfrm>
            <a:off x="503853" y="1147661"/>
            <a:ext cx="11066106" cy="5123512"/>
          </a:xfrm>
          <a:prstGeom prst="rect">
            <a:avLst/>
          </a:prstGeom>
          <a:solidFill>
            <a:schemeClr val="bg1"/>
          </a:solid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44035" name="Rectangle 3">
            <a:extLst>
              <a:ext uri="{FF2B5EF4-FFF2-40B4-BE49-F238E27FC236}">
                <a16:creationId xmlns:a16="http://schemas.microsoft.com/office/drawing/2014/main" id="{7E5C7A1C-8D8B-49A5-B8BD-7BE53722AC6F}"/>
              </a:ext>
            </a:extLst>
          </p:cNvPr>
          <p:cNvSpPr>
            <a:spLocks noGrp="1"/>
          </p:cNvSpPr>
          <p:nvPr>
            <p:ph type="title"/>
          </p:nvPr>
        </p:nvSpPr>
        <p:spPr>
          <a:xfrm>
            <a:off x="4184778" y="122705"/>
            <a:ext cx="4051041" cy="1325563"/>
          </a:xfrm>
        </p:spPr>
        <p:txBody>
          <a:bodyPr/>
          <a:lstStyle/>
          <a:p>
            <a:pPr eaLnBrk="1" hangingPunct="1"/>
            <a:r>
              <a:rPr lang="en-US" altLang="en-US" dirty="0">
                <a:latin typeface="+mn-lt"/>
              </a:rPr>
              <a:t>FY21 Revenues</a:t>
            </a:r>
          </a:p>
        </p:txBody>
      </p:sp>
      <p:sp>
        <p:nvSpPr>
          <p:cNvPr id="36868" name="Rectangle 4">
            <a:extLst>
              <a:ext uri="{FF2B5EF4-FFF2-40B4-BE49-F238E27FC236}">
                <a16:creationId xmlns:a16="http://schemas.microsoft.com/office/drawing/2014/main" id="{F1349D4A-FCE5-48E0-BD8D-60FF98F554AE}"/>
              </a:ext>
            </a:extLst>
          </p:cNvPr>
          <p:cNvSpPr>
            <a:spLocks noGrp="1" noChangeArrowheads="1"/>
          </p:cNvSpPr>
          <p:nvPr>
            <p:ph idx="1"/>
          </p:nvPr>
        </p:nvSpPr>
        <p:spPr>
          <a:xfrm>
            <a:off x="692019" y="1232917"/>
            <a:ext cx="10708619" cy="4953000"/>
          </a:xfrm>
        </p:spPr>
        <p:txBody>
          <a:bodyPr/>
          <a:lstStyle/>
          <a:p>
            <a:pPr marL="0" indent="0" eaLnBrk="1" hangingPunct="1">
              <a:lnSpc>
                <a:spcPct val="80000"/>
              </a:lnSpc>
              <a:buNone/>
              <a:defRPr/>
            </a:pPr>
            <a:r>
              <a:rPr lang="en-US" altLang="en-US" sz="2400" dirty="0">
                <a:solidFill>
                  <a:srgbClr val="BD4F19"/>
                </a:solidFill>
              </a:rPr>
              <a:t>Service contracts</a:t>
            </a:r>
          </a:p>
          <a:p>
            <a:pPr lvl="1" eaLnBrk="1" hangingPunct="1">
              <a:lnSpc>
                <a:spcPct val="80000"/>
              </a:lnSpc>
              <a:defRPr/>
            </a:pPr>
            <a:r>
              <a:rPr lang="en-US" altLang="en-US" dirty="0"/>
              <a:t>UT Physicians                                                  		$800,000</a:t>
            </a:r>
          </a:p>
          <a:p>
            <a:pPr marL="457200" lvl="1" indent="0">
              <a:lnSpc>
                <a:spcPct val="80000"/>
              </a:lnSpc>
              <a:buNone/>
              <a:defRPr/>
            </a:pPr>
            <a:endParaRPr lang="en-US" altLang="en-US" sz="1800" dirty="0"/>
          </a:p>
          <a:p>
            <a:pPr marL="457200" lvl="1" indent="0">
              <a:lnSpc>
                <a:spcPct val="80000"/>
              </a:lnSpc>
              <a:buNone/>
              <a:defRPr/>
            </a:pPr>
            <a:r>
              <a:rPr lang="en-US" altLang="en-US" sz="1400" i="1" dirty="0"/>
              <a:t>Note: Previous SHERM safety services contract for </a:t>
            </a:r>
            <a:r>
              <a:rPr lang="en-US" altLang="en-US" sz="1400" i="1" dirty="0" err="1"/>
              <a:t>UTPhysicians</a:t>
            </a:r>
            <a:r>
              <a:rPr lang="en-US" altLang="en-US" sz="1400" i="1" dirty="0"/>
              <a:t> was folded into the UTHealth/</a:t>
            </a:r>
            <a:r>
              <a:rPr lang="en-US" altLang="en-US" sz="1400" i="1" dirty="0" err="1"/>
              <a:t>UTPhysicians</a:t>
            </a:r>
            <a:r>
              <a:rPr lang="en-US" altLang="en-US" sz="1400" i="1" dirty="0"/>
              <a:t> MOU on Sept 1, 2020 at a rate of $800,000 per year.  This amount includes $137,800 for Occupational Health Program.</a:t>
            </a:r>
          </a:p>
          <a:p>
            <a:pPr eaLnBrk="1" hangingPunct="1">
              <a:lnSpc>
                <a:spcPct val="80000"/>
              </a:lnSpc>
              <a:buFont typeface="Arial" charset="0"/>
              <a:buChar char="•"/>
              <a:defRPr/>
            </a:pPr>
            <a:endParaRPr lang="en-US" altLang="en-US" sz="1000" dirty="0">
              <a:solidFill>
                <a:srgbClr val="A50021"/>
              </a:solidFill>
            </a:endParaRPr>
          </a:p>
          <a:p>
            <a:pPr marL="0" indent="0" eaLnBrk="1" hangingPunct="1">
              <a:lnSpc>
                <a:spcPct val="80000"/>
              </a:lnSpc>
              <a:buNone/>
              <a:defRPr/>
            </a:pPr>
            <a:r>
              <a:rPr lang="en-US" altLang="en-US" sz="2400" dirty="0">
                <a:solidFill>
                  <a:srgbClr val="BD4F19"/>
                </a:solidFill>
              </a:rPr>
              <a:t>Continuing education courses/outreach</a:t>
            </a:r>
          </a:p>
          <a:p>
            <a:pPr lvl="1" eaLnBrk="1" hangingPunct="1">
              <a:lnSpc>
                <a:spcPct val="80000"/>
              </a:lnSpc>
              <a:defRPr/>
            </a:pPr>
            <a:r>
              <a:rPr lang="en-US" altLang="en-US" dirty="0"/>
              <a:t>Training, honoraria, peer reviews,                  		$12,964</a:t>
            </a:r>
          </a:p>
          <a:p>
            <a:pPr marL="457200" lvl="1" indent="0">
              <a:lnSpc>
                <a:spcPct val="80000"/>
              </a:lnSpc>
              <a:buNone/>
              <a:defRPr/>
            </a:pPr>
            <a:r>
              <a:rPr lang="en-US" altLang="en-US" dirty="0"/>
              <a:t>     and fit testing for non-</a:t>
            </a:r>
            <a:r>
              <a:rPr lang="en-US" altLang="en-US" dirty="0" err="1"/>
              <a:t>UTHealth</a:t>
            </a:r>
            <a:r>
              <a:rPr lang="en-US" altLang="en-US" dirty="0"/>
              <a:t> personnel</a:t>
            </a:r>
          </a:p>
          <a:p>
            <a:pPr eaLnBrk="1" hangingPunct="1">
              <a:lnSpc>
                <a:spcPct val="80000"/>
              </a:lnSpc>
              <a:defRPr/>
            </a:pPr>
            <a:endParaRPr lang="en-US" altLang="en-US" sz="2400" dirty="0">
              <a:solidFill>
                <a:srgbClr val="A50021"/>
              </a:solidFill>
            </a:endParaRPr>
          </a:p>
          <a:p>
            <a:pPr marL="0" indent="0" eaLnBrk="1" hangingPunct="1">
              <a:lnSpc>
                <a:spcPct val="80000"/>
              </a:lnSpc>
              <a:buNone/>
              <a:defRPr/>
            </a:pPr>
            <a:r>
              <a:rPr lang="en-US" altLang="en-US" sz="2400" dirty="0">
                <a:solidFill>
                  <a:srgbClr val="BD4F19"/>
                </a:solidFill>
              </a:rPr>
              <a:t>SHERM staff salary offsets from various research grants        </a:t>
            </a:r>
            <a:r>
              <a:rPr lang="en-US" altLang="en-US" sz="2400" dirty="0"/>
              <a:t>$20,545</a:t>
            </a:r>
          </a:p>
          <a:p>
            <a:pPr eaLnBrk="1" hangingPunct="1">
              <a:lnSpc>
                <a:spcPct val="80000"/>
              </a:lnSpc>
              <a:buFont typeface="Arial" charset="0"/>
              <a:buChar char="•"/>
              <a:defRPr/>
            </a:pPr>
            <a:endParaRPr lang="en-US" altLang="en-US" dirty="0">
              <a:solidFill>
                <a:srgbClr val="A50021"/>
              </a:solidFill>
            </a:endParaRPr>
          </a:p>
          <a:p>
            <a:pPr marL="0" indent="0" eaLnBrk="1" hangingPunct="1">
              <a:lnSpc>
                <a:spcPct val="80000"/>
              </a:lnSpc>
              <a:buNone/>
              <a:defRPr/>
            </a:pPr>
            <a:r>
              <a:rPr lang="en-US" altLang="en-US" b="1" dirty="0">
                <a:solidFill>
                  <a:srgbClr val="BD4F19"/>
                </a:solidFill>
              </a:rPr>
              <a:t>Total                                                         			 $833,509</a:t>
            </a:r>
            <a:endParaRPr lang="en-US" altLang="en-US" sz="1800" b="1" dirty="0">
              <a:solidFill>
                <a:srgbClr val="BD4F19"/>
              </a:solidFill>
            </a:endParaRPr>
          </a:p>
          <a:p>
            <a:pPr marL="0" indent="0">
              <a:lnSpc>
                <a:spcPct val="80000"/>
              </a:lnSpc>
              <a:buNone/>
              <a:defRPr/>
            </a:pPr>
            <a:endParaRPr lang="en-US" altLang="en-US" sz="1800" dirty="0"/>
          </a:p>
          <a:p>
            <a:pPr eaLnBrk="1" hangingPunct="1">
              <a:lnSpc>
                <a:spcPct val="80000"/>
              </a:lnSpc>
              <a:defRPr/>
            </a:pPr>
            <a:endParaRPr lang="en-US" altLang="en-US" dirty="0">
              <a:solidFill>
                <a:srgbClr val="A50021"/>
              </a:solidFill>
            </a:endParaRPr>
          </a:p>
          <a:p>
            <a:pPr marL="0" indent="0">
              <a:lnSpc>
                <a:spcPct val="80000"/>
              </a:lnSpc>
              <a:buNone/>
              <a:defRPr/>
            </a:pPr>
            <a:endParaRPr lang="en-US" altLang="en-US" sz="1800" dirty="0"/>
          </a:p>
        </p:txBody>
      </p:sp>
      <p:sp>
        <p:nvSpPr>
          <p:cNvPr id="44037" name="TextBox 1">
            <a:extLst>
              <a:ext uri="{FF2B5EF4-FFF2-40B4-BE49-F238E27FC236}">
                <a16:creationId xmlns:a16="http://schemas.microsoft.com/office/drawing/2014/main" id="{886F2C8E-611A-45BA-9F17-5B7B89D88104}"/>
              </a:ext>
            </a:extLst>
          </p:cNvPr>
          <p:cNvSpPr txBox="1">
            <a:spLocks noChangeArrowheads="1"/>
          </p:cNvSpPr>
          <p:nvPr/>
        </p:nvSpPr>
        <p:spPr bwMode="auto">
          <a:xfrm>
            <a:off x="3886199" y="6459070"/>
            <a:ext cx="4648200" cy="276225"/>
          </a:xfrm>
          <a:prstGeom prst="rect">
            <a:avLst/>
          </a:prstGeom>
          <a:noFill/>
          <a:ln w="38100">
            <a:solidFill>
              <a:srgbClr val="BD4F1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200" dirty="0">
                <a:latin typeface="Arial" panose="020B0604020202020204" pitchFamily="34" charset="0"/>
              </a:rPr>
              <a:t>NOTE:  Above equates to 25% of total SHERM budget for FY21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054EB86-5D2B-48C5-968E-4187955DD32D}"/>
              </a:ext>
            </a:extLst>
          </p:cNvPr>
          <p:cNvSpPr>
            <a:spLocks noChangeArrowheads="1"/>
          </p:cNvSpPr>
          <p:nvPr/>
        </p:nvSpPr>
        <p:spPr bwMode="auto">
          <a:xfrm>
            <a:off x="615821" y="1523999"/>
            <a:ext cx="10916816" cy="4876799"/>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45059" name="Rectangle 3">
            <a:extLst>
              <a:ext uri="{FF2B5EF4-FFF2-40B4-BE49-F238E27FC236}">
                <a16:creationId xmlns:a16="http://schemas.microsoft.com/office/drawing/2014/main" id="{CEBE4976-F4C3-46AB-9715-3C353E944971}"/>
              </a:ext>
            </a:extLst>
          </p:cNvPr>
          <p:cNvSpPr>
            <a:spLocks noGrp="1"/>
          </p:cNvSpPr>
          <p:nvPr>
            <p:ph type="title"/>
          </p:nvPr>
        </p:nvSpPr>
        <p:spPr>
          <a:xfrm>
            <a:off x="2103276" y="198436"/>
            <a:ext cx="7941906" cy="1325563"/>
          </a:xfrm>
        </p:spPr>
        <p:txBody>
          <a:bodyPr/>
          <a:lstStyle/>
          <a:p>
            <a:pPr eaLnBrk="1" hangingPunct="1"/>
            <a:r>
              <a:rPr lang="en-US" altLang="en-US" dirty="0">
                <a:latin typeface="+mn-lt"/>
              </a:rPr>
              <a:t>Safety Support for UT Physicians</a:t>
            </a:r>
          </a:p>
        </p:txBody>
      </p:sp>
      <p:sp>
        <p:nvSpPr>
          <p:cNvPr id="30724" name="Rectangle 4">
            <a:extLst>
              <a:ext uri="{FF2B5EF4-FFF2-40B4-BE49-F238E27FC236}">
                <a16:creationId xmlns:a16="http://schemas.microsoft.com/office/drawing/2014/main" id="{774FA401-8F94-4C6F-A263-D662042B5B20}"/>
              </a:ext>
            </a:extLst>
          </p:cNvPr>
          <p:cNvSpPr>
            <a:spLocks noGrp="1" noChangeArrowheads="1"/>
          </p:cNvSpPr>
          <p:nvPr>
            <p:ph idx="1"/>
          </p:nvPr>
        </p:nvSpPr>
        <p:spPr>
          <a:xfrm>
            <a:off x="889233" y="1676171"/>
            <a:ext cx="10427516" cy="4801632"/>
          </a:xfrm>
          <a:noFill/>
        </p:spPr>
        <p:txBody>
          <a:bodyPr>
            <a:normAutofit fontScale="85000" lnSpcReduction="20000"/>
          </a:bodyPr>
          <a:lstStyle/>
          <a:p>
            <a:pPr marL="0" indent="0">
              <a:buNone/>
              <a:defRPr/>
            </a:pPr>
            <a:r>
              <a:rPr lang="en-US" altLang="en-US" sz="2000" dirty="0">
                <a:solidFill>
                  <a:srgbClr val="BD4F19"/>
                </a:solidFill>
              </a:rPr>
              <a:t>UTHealth / </a:t>
            </a:r>
            <a:r>
              <a:rPr lang="en-US" altLang="en-US" sz="2000" dirty="0" err="1">
                <a:solidFill>
                  <a:srgbClr val="BD4F19"/>
                </a:solidFill>
              </a:rPr>
              <a:t>UTPhysicians</a:t>
            </a:r>
            <a:r>
              <a:rPr lang="en-US" altLang="en-US" sz="2000" dirty="0">
                <a:solidFill>
                  <a:srgbClr val="BD4F19"/>
                </a:solidFill>
              </a:rPr>
              <a:t> MOU</a:t>
            </a:r>
          </a:p>
          <a:p>
            <a:pPr lvl="1">
              <a:defRPr/>
            </a:pPr>
            <a:r>
              <a:rPr lang="en-US" altLang="en-US" sz="2000" dirty="0"/>
              <a:t>Discontinued SHERM Professional Services Agreement and transitioned to UTHealth / </a:t>
            </a:r>
            <a:r>
              <a:rPr lang="en-US" altLang="en-US" sz="2000" dirty="0" err="1"/>
              <a:t>UTPhysicians</a:t>
            </a:r>
            <a:r>
              <a:rPr lang="en-US" altLang="en-US" sz="2000" dirty="0"/>
              <a:t> MOU at the request of UTHealth leadership on Sept 1, 2020</a:t>
            </a:r>
          </a:p>
          <a:p>
            <a:pPr lvl="1">
              <a:defRPr/>
            </a:pPr>
            <a:r>
              <a:rPr lang="en-US" altLang="en-US" sz="2000" dirty="0"/>
              <a:t>Combination of safety, insurance, and occupational health services under one contract</a:t>
            </a:r>
          </a:p>
          <a:p>
            <a:pPr lvl="1">
              <a:defRPr/>
            </a:pPr>
            <a:r>
              <a:rPr lang="en-US" altLang="en-US" sz="2000" dirty="0"/>
              <a:t>Current rate is now $800,000 annually for all services combined</a:t>
            </a:r>
          </a:p>
          <a:p>
            <a:pPr lvl="1">
              <a:defRPr/>
            </a:pPr>
            <a:r>
              <a:rPr lang="en-US" altLang="en-US" sz="2000" dirty="0"/>
              <a:t>Agreement includes services such as training, radiation safety permitting &amp; surveys, general clinic surveys, fire &amp; life safety surveillance, waste management, emergency preparedness &amp; response, IAQ evaluations, asbestos/mold monitoring, accident/incident investigations, CAP/CLIA quality control monitoring, etc.</a:t>
            </a:r>
            <a:endParaRPr lang="en-US" altLang="en-US" sz="2000" dirty="0">
              <a:solidFill>
                <a:srgbClr val="BD4F19"/>
              </a:solidFill>
            </a:endParaRPr>
          </a:p>
          <a:p>
            <a:pPr marL="0" indent="0" eaLnBrk="1" hangingPunct="1">
              <a:buNone/>
              <a:defRPr/>
            </a:pPr>
            <a:r>
              <a:rPr lang="en-US" altLang="en-US" sz="2000" dirty="0">
                <a:solidFill>
                  <a:srgbClr val="BD4F19"/>
                </a:solidFill>
              </a:rPr>
              <a:t>Recent activities</a:t>
            </a:r>
          </a:p>
          <a:p>
            <a:pPr lvl="1">
              <a:defRPr/>
            </a:pPr>
            <a:r>
              <a:rPr lang="en-US" altLang="en-US" sz="2000" dirty="0"/>
              <a:t>Added 1 FTE in Hospital &amp; Clinic Safety Program to primarily assist with CAP/CLIA oversight and compliance, respiratory fit testing for clinicians, clinical safety surveys, etc.</a:t>
            </a:r>
          </a:p>
          <a:p>
            <a:pPr lvl="1">
              <a:defRPr/>
            </a:pPr>
            <a:r>
              <a:rPr lang="en-US" altLang="en-US" sz="2000" dirty="0"/>
              <a:t>1 FTE planned for Risk Management &amp; Insurance Program to primarily assist with additional responsibilities related to loss prevention and insurance oversight for UTP, as well as to bolster emergency preparedness and management </a:t>
            </a:r>
          </a:p>
          <a:p>
            <a:pPr marL="0" indent="0">
              <a:buNone/>
              <a:defRPr/>
            </a:pPr>
            <a:r>
              <a:rPr lang="en-US" altLang="en-US" sz="2000" dirty="0">
                <a:solidFill>
                  <a:srgbClr val="BD4F19"/>
                </a:solidFill>
              </a:rPr>
              <a:t>Challenges</a:t>
            </a:r>
          </a:p>
          <a:p>
            <a:pPr lvl="1">
              <a:defRPr/>
            </a:pPr>
            <a:r>
              <a:rPr lang="en-US" altLang="en-US" sz="2000" dirty="0"/>
              <a:t>Continued growth and change of clinical locations and services</a:t>
            </a:r>
          </a:p>
          <a:p>
            <a:pPr lvl="1">
              <a:defRPr/>
            </a:pPr>
            <a:r>
              <a:rPr lang="en-US" altLang="en-US" sz="2000" dirty="0"/>
              <a:t>Tracking and managing all locations with radiation producing devices</a:t>
            </a:r>
          </a:p>
          <a:p>
            <a:pPr lvl="1">
              <a:defRPr/>
            </a:pPr>
            <a:r>
              <a:rPr lang="en-US" altLang="en-US" sz="2000" dirty="0"/>
              <a:t>Emergency management for UTP clinics in different geographic locations (spanning an area roughly the size of the state of Connecticut)</a:t>
            </a:r>
          </a:p>
          <a:p>
            <a:pPr marL="457200" lvl="1" indent="0">
              <a:buNone/>
              <a:defRPr/>
            </a:pPr>
            <a:endParaRPr lang="en-US" altLang="en-US" sz="2000" dirty="0"/>
          </a:p>
        </p:txBody>
      </p:sp>
    </p:spTree>
    <p:extLst>
      <p:ext uri="{BB962C8B-B14F-4D97-AF65-F5344CB8AC3E}">
        <p14:creationId xmlns:p14="http://schemas.microsoft.com/office/powerpoint/2010/main" val="615044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1C018FA-A59C-4A22-A0E3-7BE6C14C052A}"/>
              </a:ext>
            </a:extLst>
          </p:cNvPr>
          <p:cNvSpPr>
            <a:spLocks noChangeArrowheads="1"/>
          </p:cNvSpPr>
          <p:nvPr/>
        </p:nvSpPr>
        <p:spPr bwMode="auto">
          <a:xfrm>
            <a:off x="531845" y="1523999"/>
            <a:ext cx="11187404" cy="4876799"/>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47107" name="Rectangle 3">
            <a:extLst>
              <a:ext uri="{FF2B5EF4-FFF2-40B4-BE49-F238E27FC236}">
                <a16:creationId xmlns:a16="http://schemas.microsoft.com/office/drawing/2014/main" id="{732328BC-822C-47FA-94A9-E2F9EF8996C8}"/>
              </a:ext>
            </a:extLst>
          </p:cNvPr>
          <p:cNvSpPr>
            <a:spLocks noGrp="1"/>
          </p:cNvSpPr>
          <p:nvPr>
            <p:ph type="title"/>
          </p:nvPr>
        </p:nvSpPr>
        <p:spPr>
          <a:xfrm>
            <a:off x="182880" y="322165"/>
            <a:ext cx="11646131" cy="1325563"/>
          </a:xfrm>
        </p:spPr>
        <p:txBody>
          <a:bodyPr/>
          <a:lstStyle/>
          <a:p>
            <a:pPr algn="ctr" eaLnBrk="1" hangingPunct="1"/>
            <a:r>
              <a:rPr lang="en-US" altLang="en-US" dirty="0">
                <a:latin typeface="+mn-lt"/>
              </a:rPr>
              <a:t>Current UTHealth / </a:t>
            </a:r>
            <a:r>
              <a:rPr lang="en-US" altLang="en-US" dirty="0" err="1">
                <a:latin typeface="+mn-lt"/>
              </a:rPr>
              <a:t>UTPhysicians</a:t>
            </a:r>
            <a:r>
              <a:rPr lang="en-US" altLang="en-US" dirty="0">
                <a:latin typeface="+mn-lt"/>
              </a:rPr>
              <a:t> Clinical Footprint</a:t>
            </a:r>
          </a:p>
        </p:txBody>
      </p:sp>
      <p:sp>
        <p:nvSpPr>
          <p:cNvPr id="30724" name="Rectangle 4">
            <a:extLst>
              <a:ext uri="{FF2B5EF4-FFF2-40B4-BE49-F238E27FC236}">
                <a16:creationId xmlns:a16="http://schemas.microsoft.com/office/drawing/2014/main" id="{30E38312-A566-4015-AD5B-2022EB08B120}"/>
              </a:ext>
            </a:extLst>
          </p:cNvPr>
          <p:cNvSpPr>
            <a:spLocks noGrp="1" noChangeArrowheads="1"/>
          </p:cNvSpPr>
          <p:nvPr>
            <p:ph idx="1"/>
          </p:nvPr>
        </p:nvSpPr>
        <p:spPr>
          <a:xfrm>
            <a:off x="1359159" y="1729856"/>
            <a:ext cx="9532775" cy="4588814"/>
          </a:xfrm>
          <a:noFill/>
        </p:spPr>
        <p:txBody>
          <a:bodyPr>
            <a:normAutofit/>
          </a:bodyPr>
          <a:lstStyle/>
          <a:p>
            <a:pPr marL="0" indent="0">
              <a:buNone/>
              <a:defRPr/>
            </a:pPr>
            <a:endParaRPr lang="en-US" altLang="en-US" sz="1600" dirty="0">
              <a:solidFill>
                <a:srgbClr val="A50021"/>
              </a:solidFill>
            </a:endParaRPr>
          </a:p>
          <a:p>
            <a:pPr marL="0" indent="0" eaLnBrk="1" hangingPunct="1">
              <a:buNone/>
              <a:defRPr/>
            </a:pPr>
            <a:r>
              <a:rPr lang="en-US" altLang="en-US" sz="2400" dirty="0" err="1">
                <a:solidFill>
                  <a:srgbClr val="BD4F19"/>
                </a:solidFill>
              </a:rPr>
              <a:t>UTPhysicians</a:t>
            </a:r>
            <a:r>
              <a:rPr lang="en-US" altLang="en-US" sz="2400" dirty="0">
                <a:solidFill>
                  <a:srgbClr val="BD4F19"/>
                </a:solidFill>
              </a:rPr>
              <a:t> Clinics:</a:t>
            </a:r>
          </a:p>
          <a:p>
            <a:pPr lvl="1" eaLnBrk="1" hangingPunct="1">
              <a:defRPr/>
            </a:pPr>
            <a:r>
              <a:rPr lang="en-US" altLang="en-US" dirty="0"/>
              <a:t>UTP clinic locations (n=118)</a:t>
            </a:r>
          </a:p>
          <a:p>
            <a:pPr lvl="1" eaLnBrk="1" hangingPunct="1">
              <a:defRPr/>
            </a:pPr>
            <a:r>
              <a:rPr lang="en-US" altLang="en-US" dirty="0"/>
              <a:t>UTP timeshare locations (currently ~30)</a:t>
            </a:r>
          </a:p>
          <a:p>
            <a:pPr marL="0" indent="0" eaLnBrk="1" hangingPunct="1">
              <a:buNone/>
              <a:defRPr/>
            </a:pPr>
            <a:r>
              <a:rPr lang="en-US" altLang="en-US" sz="2400" dirty="0">
                <a:solidFill>
                  <a:srgbClr val="BD4F19"/>
                </a:solidFill>
              </a:rPr>
              <a:t>UTHealth Clinics:</a:t>
            </a:r>
          </a:p>
          <a:p>
            <a:pPr lvl="1" eaLnBrk="1" hangingPunct="1">
              <a:defRPr/>
            </a:pPr>
            <a:r>
              <a:rPr lang="en-US" altLang="en-US" dirty="0"/>
              <a:t>UT Health Services Clinic (Employees and Medical Residents)</a:t>
            </a:r>
          </a:p>
          <a:p>
            <a:pPr lvl="1" eaLnBrk="1" hangingPunct="1">
              <a:defRPr/>
            </a:pPr>
            <a:r>
              <a:rPr lang="en-US" altLang="en-US" dirty="0"/>
              <a:t>UT Student Health Services Clinic</a:t>
            </a:r>
          </a:p>
          <a:p>
            <a:pPr lvl="1" eaLnBrk="1" hangingPunct="1">
              <a:defRPr/>
            </a:pPr>
            <a:r>
              <a:rPr lang="en-US" altLang="en-US" dirty="0"/>
              <a:t>SOD dental clinics (n=4)</a:t>
            </a:r>
          </a:p>
          <a:p>
            <a:pPr lvl="1" eaLnBrk="1" hangingPunct="1">
              <a:defRPr/>
            </a:pPr>
            <a:r>
              <a:rPr lang="en-US" altLang="en-US" dirty="0"/>
              <a:t>Neurosciences (n=15)</a:t>
            </a:r>
          </a:p>
          <a:p>
            <a:pPr lvl="1" eaLnBrk="1" hangingPunct="1">
              <a:defRPr/>
            </a:pPr>
            <a:r>
              <a:rPr lang="en-US" altLang="en-US" dirty="0"/>
              <a:t>WIC clinics (n=6)</a:t>
            </a:r>
          </a:p>
          <a:p>
            <a:pPr marL="0" indent="0">
              <a:buNone/>
              <a:defRPr/>
            </a:pPr>
            <a:r>
              <a:rPr lang="en-US" altLang="en-US" sz="2400" dirty="0">
                <a:solidFill>
                  <a:srgbClr val="BD4F19"/>
                </a:solidFill>
              </a:rPr>
              <a:t>Harris County Psychiatric Center + Dunn Behavioral Science Center</a:t>
            </a:r>
          </a:p>
          <a:p>
            <a:pPr eaLnBrk="1" hangingPunct="1">
              <a:buFont typeface="Arial" charset="0"/>
              <a:buChar char="•"/>
              <a:defRPr/>
            </a:pPr>
            <a:endParaRPr lang="en-US" altLang="en-US" sz="2400" dirty="0">
              <a:solidFill>
                <a:srgbClr val="A5002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D3BA054-5620-49C6-8841-042AEEC32515}"/>
              </a:ext>
            </a:extLst>
          </p:cNvPr>
          <p:cNvSpPr>
            <a:spLocks noChangeArrowheads="1"/>
          </p:cNvSpPr>
          <p:nvPr/>
        </p:nvSpPr>
        <p:spPr bwMode="auto">
          <a:xfrm>
            <a:off x="606490" y="1295400"/>
            <a:ext cx="10979020" cy="5181600"/>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48131" name="Rectangle 3">
            <a:extLst>
              <a:ext uri="{FF2B5EF4-FFF2-40B4-BE49-F238E27FC236}">
                <a16:creationId xmlns:a16="http://schemas.microsoft.com/office/drawing/2014/main" id="{0460E7CB-5A14-4E8D-9969-199748ECE54E}"/>
              </a:ext>
            </a:extLst>
          </p:cNvPr>
          <p:cNvSpPr>
            <a:spLocks noGrp="1"/>
          </p:cNvSpPr>
          <p:nvPr>
            <p:ph type="title"/>
          </p:nvPr>
        </p:nvSpPr>
        <p:spPr>
          <a:xfrm>
            <a:off x="1981200" y="0"/>
            <a:ext cx="8229600" cy="1143000"/>
          </a:xfrm>
        </p:spPr>
        <p:txBody>
          <a:bodyPr/>
          <a:lstStyle/>
          <a:p>
            <a:pPr eaLnBrk="1" hangingPunct="1"/>
            <a:r>
              <a:rPr lang="en-US" altLang="en-US" sz="4000" dirty="0">
                <a:latin typeface="+mn-lt"/>
              </a:rPr>
              <a:t>FY22 Planned Actions - Financial</a:t>
            </a:r>
          </a:p>
        </p:txBody>
      </p:sp>
      <p:sp>
        <p:nvSpPr>
          <p:cNvPr id="37892" name="Rectangle 4">
            <a:extLst>
              <a:ext uri="{FF2B5EF4-FFF2-40B4-BE49-F238E27FC236}">
                <a16:creationId xmlns:a16="http://schemas.microsoft.com/office/drawing/2014/main" id="{F619F72F-1B19-41BD-B842-38FB60615961}"/>
              </a:ext>
            </a:extLst>
          </p:cNvPr>
          <p:cNvSpPr>
            <a:spLocks noGrp="1" noChangeArrowheads="1"/>
          </p:cNvSpPr>
          <p:nvPr>
            <p:ph idx="1"/>
          </p:nvPr>
        </p:nvSpPr>
        <p:spPr>
          <a:xfrm>
            <a:off x="788565" y="1676400"/>
            <a:ext cx="10528184" cy="5181600"/>
          </a:xfrm>
          <a:noFill/>
        </p:spPr>
        <p:txBody>
          <a:bodyPr/>
          <a:lstStyle/>
          <a:p>
            <a:pPr marL="0" indent="0" eaLnBrk="1" hangingPunct="1">
              <a:lnSpc>
                <a:spcPct val="80000"/>
              </a:lnSpc>
              <a:buNone/>
              <a:defRPr/>
            </a:pPr>
            <a:r>
              <a:rPr lang="en-US" altLang="en-US" sz="2200" dirty="0">
                <a:solidFill>
                  <a:srgbClr val="BD4F19"/>
                </a:solidFill>
              </a:rPr>
              <a:t>Expenditures</a:t>
            </a:r>
          </a:p>
          <a:p>
            <a:pPr lvl="1" eaLnBrk="1" hangingPunct="1">
              <a:lnSpc>
                <a:spcPct val="80000"/>
              </a:lnSpc>
              <a:defRPr/>
            </a:pPr>
            <a:r>
              <a:rPr lang="en-US" altLang="en-US" sz="1800" dirty="0"/>
              <a:t>Continue aggressive hazardous waste minimization program to contain hazardous waste disposal costs</a:t>
            </a:r>
          </a:p>
          <a:p>
            <a:pPr lvl="1" eaLnBrk="1" hangingPunct="1">
              <a:lnSpc>
                <a:spcPct val="80000"/>
              </a:lnSpc>
              <a:defRPr/>
            </a:pPr>
            <a:r>
              <a:rPr lang="en-US" altLang="en-US" sz="1800" dirty="0"/>
              <a:t>Focus on regulated medical waste generation reduction in labs and clinics due to 30% increase experienced during recent (Sept 1, 2019) renewal of UT System-wide contract   </a:t>
            </a:r>
          </a:p>
          <a:p>
            <a:pPr lvl="2" eaLnBrk="1" hangingPunct="1">
              <a:lnSpc>
                <a:spcPct val="80000"/>
              </a:lnSpc>
              <a:defRPr/>
            </a:pPr>
            <a:r>
              <a:rPr lang="en-US" altLang="en-US" sz="1600" dirty="0"/>
              <a:t>Fees increase significantly each fiscal year for each point of collection, so primary focus is on minimizing volumes and maximizing efficiency to reduce stop frequencies </a:t>
            </a:r>
          </a:p>
          <a:p>
            <a:pPr lvl="1" eaLnBrk="1" hangingPunct="1">
              <a:lnSpc>
                <a:spcPct val="80000"/>
              </a:lnSpc>
              <a:defRPr/>
            </a:pPr>
            <a:r>
              <a:rPr lang="en-US" altLang="en-US" sz="1800" dirty="0"/>
              <a:t>Continue to lobby for dedicated funding for Occupational Health Clinical Services Agreement because of impending discontinuance of UTS WCI RAP</a:t>
            </a:r>
          </a:p>
          <a:p>
            <a:pPr marL="0" indent="0" eaLnBrk="1" hangingPunct="1">
              <a:lnSpc>
                <a:spcPct val="90000"/>
              </a:lnSpc>
              <a:buNone/>
              <a:defRPr/>
            </a:pPr>
            <a:r>
              <a:rPr lang="en-US" altLang="en-US" sz="2000" dirty="0">
                <a:solidFill>
                  <a:srgbClr val="BD4F19"/>
                </a:solidFill>
              </a:rPr>
              <a:t>Revenues</a:t>
            </a:r>
          </a:p>
          <a:p>
            <a:pPr lvl="1">
              <a:defRPr/>
            </a:pPr>
            <a:r>
              <a:rPr lang="en-US" altLang="en-US" sz="1800" dirty="0"/>
              <a:t>UTHealth / </a:t>
            </a:r>
            <a:r>
              <a:rPr lang="en-US" altLang="en-US" sz="1800" dirty="0" err="1"/>
              <a:t>UTPhysicians</a:t>
            </a:r>
            <a:r>
              <a:rPr lang="en-US" altLang="en-US" sz="1800" dirty="0"/>
              <a:t> MOU now includes occupational health allocation of $138,700 </a:t>
            </a:r>
          </a:p>
          <a:p>
            <a:pPr lvl="1">
              <a:defRPr/>
            </a:pPr>
            <a:r>
              <a:rPr lang="en-US" altLang="en-US" sz="1800" dirty="0"/>
              <a:t>Continue with service contracts and community outreach activities that provide financial support to supplement institutional funding, including enhancing virtual training capabilities </a:t>
            </a:r>
          </a:p>
          <a:p>
            <a:pPr lvl="1">
              <a:defRPr/>
            </a:pPr>
            <a:r>
              <a:rPr lang="en-US" altLang="en-US" sz="1800" dirty="0"/>
              <a:t>Continue to participate in various research grant projects which allow for staff salary offsets </a:t>
            </a:r>
          </a:p>
          <a:p>
            <a:pPr lvl="1">
              <a:defRPr/>
            </a:pPr>
            <a:r>
              <a:rPr lang="en-US" altLang="en-US" sz="1800" dirty="0"/>
              <a:t>Continued receipt of WCI RAP fund allocations in FY21 ($160,721), but program may terminate at any point</a:t>
            </a:r>
          </a:p>
          <a:p>
            <a:pPr lvl="1" eaLnBrk="1" hangingPunct="1">
              <a:lnSpc>
                <a:spcPct val="80000"/>
              </a:lnSpc>
              <a:buFont typeface="Arial" charset="0"/>
              <a:buChar char="–"/>
              <a:defRPr/>
            </a:pPr>
            <a:endParaRPr lang="en-US" altLang="en-US" dirty="0">
              <a:latin typeface="Arial Narrow" pitchFamily="34" charset="0"/>
            </a:endParaRPr>
          </a:p>
          <a:p>
            <a:pPr lvl="1" eaLnBrk="1" hangingPunct="1">
              <a:lnSpc>
                <a:spcPct val="80000"/>
              </a:lnSpc>
              <a:buFont typeface="Arial" charset="0"/>
              <a:buChar char="–"/>
              <a:defRPr/>
            </a:pPr>
            <a:endParaRPr lang="en-US" altLang="en-US" dirty="0">
              <a:latin typeface="Arial Narrow"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A99044F-63EA-452B-8A9B-0C79B1F970AB}"/>
              </a:ext>
            </a:extLst>
          </p:cNvPr>
          <p:cNvSpPr>
            <a:spLocks noChangeArrowheads="1"/>
          </p:cNvSpPr>
          <p:nvPr/>
        </p:nvSpPr>
        <p:spPr bwMode="auto">
          <a:xfrm>
            <a:off x="643812" y="1295400"/>
            <a:ext cx="10904376" cy="5077408"/>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49155" name="Rectangle 3">
            <a:extLst>
              <a:ext uri="{FF2B5EF4-FFF2-40B4-BE49-F238E27FC236}">
                <a16:creationId xmlns:a16="http://schemas.microsoft.com/office/drawing/2014/main" id="{542681AB-FE04-43C1-8973-9620BC6ECB0D}"/>
              </a:ext>
            </a:extLst>
          </p:cNvPr>
          <p:cNvSpPr>
            <a:spLocks noGrp="1"/>
          </p:cNvSpPr>
          <p:nvPr>
            <p:ph type="title"/>
          </p:nvPr>
        </p:nvSpPr>
        <p:spPr>
          <a:xfrm>
            <a:off x="1981200" y="0"/>
            <a:ext cx="8229600" cy="1143000"/>
          </a:xfrm>
        </p:spPr>
        <p:txBody>
          <a:bodyPr/>
          <a:lstStyle/>
          <a:p>
            <a:pPr algn="ctr" eaLnBrk="1" hangingPunct="1"/>
            <a:r>
              <a:rPr lang="en-US" altLang="en-US" sz="4000" dirty="0">
                <a:latin typeface="+mn-lt"/>
              </a:rPr>
              <a:t>FY22 Challenges - Financial</a:t>
            </a:r>
          </a:p>
        </p:txBody>
      </p:sp>
      <p:sp>
        <p:nvSpPr>
          <p:cNvPr id="37892" name="Rectangle 4">
            <a:extLst>
              <a:ext uri="{FF2B5EF4-FFF2-40B4-BE49-F238E27FC236}">
                <a16:creationId xmlns:a16="http://schemas.microsoft.com/office/drawing/2014/main" id="{AB65E240-CDD6-491D-BD03-044E5ECA8091}"/>
              </a:ext>
            </a:extLst>
          </p:cNvPr>
          <p:cNvSpPr>
            <a:spLocks noGrp="1" noChangeArrowheads="1"/>
          </p:cNvSpPr>
          <p:nvPr>
            <p:ph idx="1"/>
          </p:nvPr>
        </p:nvSpPr>
        <p:spPr>
          <a:xfrm>
            <a:off x="783771" y="1450910"/>
            <a:ext cx="10654542" cy="4837923"/>
          </a:xfrm>
          <a:noFill/>
        </p:spPr>
        <p:txBody>
          <a:bodyPr/>
          <a:lstStyle/>
          <a:p>
            <a:pPr marL="0" indent="0" eaLnBrk="1" hangingPunct="1">
              <a:lnSpc>
                <a:spcPct val="80000"/>
              </a:lnSpc>
              <a:buNone/>
              <a:defRPr/>
            </a:pPr>
            <a:r>
              <a:rPr lang="en-US" altLang="en-US" sz="2200" dirty="0">
                <a:solidFill>
                  <a:srgbClr val="BD4F19"/>
                </a:solidFill>
              </a:rPr>
              <a:t>Current Financial Challenges</a:t>
            </a:r>
          </a:p>
          <a:p>
            <a:pPr lvl="1" eaLnBrk="1" hangingPunct="1">
              <a:lnSpc>
                <a:spcPct val="80000"/>
              </a:lnSpc>
              <a:defRPr/>
            </a:pPr>
            <a:r>
              <a:rPr lang="en-US" altLang="en-US" sz="2200" dirty="0"/>
              <a:t>Continued support for high number of individuals participating in respiratory protection program due to COVID-19</a:t>
            </a:r>
          </a:p>
          <a:p>
            <a:pPr lvl="2" eaLnBrk="1" hangingPunct="1">
              <a:lnSpc>
                <a:spcPct val="80000"/>
              </a:lnSpc>
              <a:defRPr/>
            </a:pPr>
            <a:r>
              <a:rPr lang="en-US" altLang="en-US" sz="1800" dirty="0"/>
              <a:t>Fit testing and training; sourcing of N95s and other PPE appropriate to protect workers and students from COVID-19 exposure</a:t>
            </a:r>
          </a:p>
          <a:p>
            <a:pPr lvl="1" eaLnBrk="1" hangingPunct="1">
              <a:lnSpc>
                <a:spcPct val="80000"/>
              </a:lnSpc>
              <a:defRPr/>
            </a:pPr>
            <a:r>
              <a:rPr lang="en-US" altLang="en-US" sz="2200" dirty="0"/>
              <a:t>Continued increases in retained loss medical expenses due to transition of UT Medical Foundation residents to UT System workers compensation policy upon becoming UTHealth employees</a:t>
            </a:r>
          </a:p>
          <a:p>
            <a:pPr lvl="1" eaLnBrk="1" hangingPunct="1">
              <a:lnSpc>
                <a:spcPct val="80000"/>
              </a:lnSpc>
              <a:defRPr/>
            </a:pPr>
            <a:r>
              <a:rPr lang="en-US" altLang="en-US" sz="2200" dirty="0"/>
              <a:t>Increase in property insurance deductible from $250K to $500K</a:t>
            </a:r>
          </a:p>
          <a:p>
            <a:pPr lvl="1" eaLnBrk="1" hangingPunct="1">
              <a:lnSpc>
                <a:spcPct val="80000"/>
              </a:lnSpc>
              <a:defRPr/>
            </a:pPr>
            <a:r>
              <a:rPr lang="en-US" altLang="en-US" sz="2200" dirty="0"/>
              <a:t>Additional manpower needs to support continued clinical growth – planned additional FTE in FY22 to serve Dunn Behavioral Health Center once completed</a:t>
            </a:r>
          </a:p>
          <a:p>
            <a:pPr lvl="1" eaLnBrk="1" hangingPunct="1">
              <a:lnSpc>
                <a:spcPct val="80000"/>
              </a:lnSpc>
              <a:defRPr/>
            </a:pPr>
            <a:r>
              <a:rPr lang="en-US" altLang="en-US" sz="2200" dirty="0"/>
              <a:t>Current shortfall in funding for Occupational Health Program</a:t>
            </a:r>
          </a:p>
          <a:p>
            <a:pPr lvl="2" eaLnBrk="1" hangingPunct="1">
              <a:lnSpc>
                <a:spcPct val="80000"/>
              </a:lnSpc>
              <a:buFont typeface="Arial" charset="0"/>
              <a:buChar char="•"/>
              <a:defRPr/>
            </a:pPr>
            <a:r>
              <a:rPr lang="en-US" altLang="en-US" sz="1400" dirty="0"/>
              <a:t>$450,000+ currently necessary to run program, increases anticipated due to recent medical resident transition</a:t>
            </a:r>
          </a:p>
          <a:p>
            <a:pPr lvl="2" eaLnBrk="1" hangingPunct="1">
              <a:lnSpc>
                <a:spcPct val="80000"/>
              </a:lnSpc>
              <a:buFont typeface="Arial" charset="0"/>
              <a:buChar char="•"/>
              <a:defRPr/>
            </a:pPr>
            <a:r>
              <a:rPr lang="en-US" altLang="en-US" sz="1400" dirty="0"/>
              <a:t>WCI RAP funds being used to support program, but these funds may not be issued again in future</a:t>
            </a:r>
          </a:p>
          <a:p>
            <a:pPr lvl="2" eaLnBrk="1" hangingPunct="1">
              <a:lnSpc>
                <a:spcPct val="80000"/>
              </a:lnSpc>
              <a:buFont typeface="Arial" charset="0"/>
              <a:buChar char="•"/>
              <a:defRPr/>
            </a:pPr>
            <a:r>
              <a:rPr lang="en-US" altLang="en-US" sz="1400" dirty="0"/>
              <a:t>$138,700 now coming from UTHealth / </a:t>
            </a:r>
            <a:r>
              <a:rPr lang="en-US" altLang="en-US" sz="1400" dirty="0" err="1"/>
              <a:t>UTPhysicians</a:t>
            </a:r>
            <a:r>
              <a:rPr lang="en-US" altLang="en-US" sz="1400" dirty="0"/>
              <a:t> MOU to help support Occupational Health Program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88FF934-9A22-4149-BA53-98D69657ABB5}"/>
              </a:ext>
            </a:extLst>
          </p:cNvPr>
          <p:cNvSpPr>
            <a:spLocks noChangeArrowheads="1"/>
          </p:cNvSpPr>
          <p:nvPr/>
        </p:nvSpPr>
        <p:spPr bwMode="auto">
          <a:xfrm>
            <a:off x="578498" y="1485414"/>
            <a:ext cx="11022564" cy="4869349"/>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50179" name="Rectangle 3">
            <a:extLst>
              <a:ext uri="{FF2B5EF4-FFF2-40B4-BE49-F238E27FC236}">
                <a16:creationId xmlns:a16="http://schemas.microsoft.com/office/drawing/2014/main" id="{506EFBBA-CDDC-47F2-96A1-26AB884F78C7}"/>
              </a:ext>
            </a:extLst>
          </p:cNvPr>
          <p:cNvSpPr>
            <a:spLocks noGrp="1"/>
          </p:cNvSpPr>
          <p:nvPr>
            <p:ph type="title"/>
          </p:nvPr>
        </p:nvSpPr>
        <p:spPr>
          <a:xfrm>
            <a:off x="3105539" y="159852"/>
            <a:ext cx="6057122" cy="1325563"/>
          </a:xfrm>
        </p:spPr>
        <p:txBody>
          <a:bodyPr/>
          <a:lstStyle/>
          <a:p>
            <a:pPr eaLnBrk="1" hangingPunct="1"/>
            <a:r>
              <a:rPr lang="en-US" altLang="en-US" dirty="0">
                <a:latin typeface="+mn-lt"/>
              </a:rPr>
              <a:t>KPI #4: Client Satisfaction</a:t>
            </a:r>
          </a:p>
        </p:txBody>
      </p:sp>
      <p:sp>
        <p:nvSpPr>
          <p:cNvPr id="50180" name="Rectangle 4">
            <a:extLst>
              <a:ext uri="{FF2B5EF4-FFF2-40B4-BE49-F238E27FC236}">
                <a16:creationId xmlns:a16="http://schemas.microsoft.com/office/drawing/2014/main" id="{AFC9CBC9-EF64-4F35-92AB-A13F0C5E7369}"/>
              </a:ext>
            </a:extLst>
          </p:cNvPr>
          <p:cNvSpPr>
            <a:spLocks noGrp="1"/>
          </p:cNvSpPr>
          <p:nvPr>
            <p:ph idx="1"/>
          </p:nvPr>
        </p:nvSpPr>
        <p:spPr>
          <a:xfrm>
            <a:off x="839755" y="1688841"/>
            <a:ext cx="10496939" cy="4497355"/>
          </a:xfrm>
        </p:spPr>
        <p:txBody>
          <a:bodyPr/>
          <a:lstStyle/>
          <a:p>
            <a:pPr marL="0" indent="0" eaLnBrk="1" hangingPunct="1">
              <a:buNone/>
            </a:pPr>
            <a:r>
              <a:rPr lang="en-US" altLang="en-US" dirty="0">
                <a:solidFill>
                  <a:srgbClr val="BD4F19"/>
                </a:solidFill>
              </a:rPr>
              <a:t>External clients served</a:t>
            </a:r>
          </a:p>
          <a:p>
            <a:pPr lvl="1" eaLnBrk="1" hangingPunct="1"/>
            <a:r>
              <a:rPr lang="en-US" altLang="en-US" dirty="0"/>
              <a:t>Results of Client Satisfaction Survey for </a:t>
            </a:r>
            <a:r>
              <a:rPr lang="en-US" altLang="en-US"/>
              <a:t>Animal Care department</a:t>
            </a:r>
            <a:endParaRPr lang="en-US" altLang="en-US" dirty="0"/>
          </a:p>
          <a:p>
            <a:pPr marL="0" indent="0" eaLnBrk="1" hangingPunct="1">
              <a:buNone/>
            </a:pPr>
            <a:r>
              <a:rPr lang="en-US" altLang="en-US" dirty="0">
                <a:solidFill>
                  <a:srgbClr val="BD4F19"/>
                </a:solidFill>
              </a:rPr>
              <a:t>Internal department staff</a:t>
            </a:r>
          </a:p>
          <a:p>
            <a:pPr lvl="1" eaLnBrk="1" hangingPunct="1"/>
            <a:r>
              <a:rPr lang="en-US" altLang="en-US" dirty="0"/>
              <a:t>Summary of ongoing staff professional development activities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a:extLst>
              <a:ext uri="{FF2B5EF4-FFF2-40B4-BE49-F238E27FC236}">
                <a16:creationId xmlns:a16="http://schemas.microsoft.com/office/drawing/2014/main" id="{055EAA8C-FD56-4769-A264-6B2BF555121D}"/>
              </a:ext>
            </a:extLst>
          </p:cNvPr>
          <p:cNvSpPr>
            <a:spLocks noChangeArrowheads="1"/>
          </p:cNvSpPr>
          <p:nvPr/>
        </p:nvSpPr>
        <p:spPr bwMode="auto">
          <a:xfrm>
            <a:off x="429207" y="1166327"/>
            <a:ext cx="11346025" cy="5281126"/>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51203" name="Rectangle 2">
            <a:extLst>
              <a:ext uri="{FF2B5EF4-FFF2-40B4-BE49-F238E27FC236}">
                <a16:creationId xmlns:a16="http://schemas.microsoft.com/office/drawing/2014/main" id="{892376EC-AF87-44A5-BD01-210C7B18BC90}"/>
              </a:ext>
            </a:extLst>
          </p:cNvPr>
          <p:cNvSpPr>
            <a:spLocks noGrp="1"/>
          </p:cNvSpPr>
          <p:nvPr>
            <p:ph type="title"/>
          </p:nvPr>
        </p:nvSpPr>
        <p:spPr>
          <a:xfrm>
            <a:off x="4086808" y="107302"/>
            <a:ext cx="4018384" cy="1143000"/>
          </a:xfrm>
        </p:spPr>
        <p:txBody>
          <a:bodyPr/>
          <a:lstStyle/>
          <a:p>
            <a:pPr eaLnBrk="1" hangingPunct="1"/>
            <a:r>
              <a:rPr lang="en-US" altLang="en-US" dirty="0">
                <a:latin typeface="+mn-lt"/>
              </a:rPr>
              <a:t>Client Feedback</a:t>
            </a:r>
          </a:p>
        </p:txBody>
      </p:sp>
      <p:sp>
        <p:nvSpPr>
          <p:cNvPr id="39940" name="Rectangle 3">
            <a:extLst>
              <a:ext uri="{FF2B5EF4-FFF2-40B4-BE49-F238E27FC236}">
                <a16:creationId xmlns:a16="http://schemas.microsoft.com/office/drawing/2014/main" id="{A51EF1CB-1320-4B99-8A24-973ECCF94628}"/>
              </a:ext>
            </a:extLst>
          </p:cNvPr>
          <p:cNvSpPr>
            <a:spLocks noGrp="1" noChangeArrowheads="1"/>
          </p:cNvSpPr>
          <p:nvPr>
            <p:ph idx="1"/>
          </p:nvPr>
        </p:nvSpPr>
        <p:spPr>
          <a:xfrm>
            <a:off x="572278" y="1371600"/>
            <a:ext cx="10913706" cy="5187142"/>
          </a:xfrm>
          <a:noFill/>
        </p:spPr>
        <p:txBody>
          <a:bodyPr>
            <a:normAutofit/>
          </a:bodyPr>
          <a:lstStyle/>
          <a:p>
            <a:pPr marL="0" indent="0" eaLnBrk="1" hangingPunct="1">
              <a:lnSpc>
                <a:spcPct val="80000"/>
              </a:lnSpc>
              <a:buNone/>
              <a:defRPr/>
            </a:pPr>
            <a:r>
              <a:rPr lang="en-US" altLang="en-US" sz="2000" dirty="0">
                <a:solidFill>
                  <a:srgbClr val="BD4F19"/>
                </a:solidFill>
              </a:rPr>
              <a:t>Focused assessment of a designated program aspect performed annually:</a:t>
            </a:r>
          </a:p>
          <a:p>
            <a:pPr lvl="1">
              <a:spcBef>
                <a:spcPts val="100"/>
              </a:spcBef>
              <a:spcAft>
                <a:spcPts val="500"/>
              </a:spcAft>
              <a:defRPr/>
            </a:pPr>
            <a:r>
              <a:rPr lang="en-US" altLang="en-US" sz="1400" dirty="0"/>
              <a:t>FY03 – Clients of Radiation Safety Program</a:t>
            </a:r>
          </a:p>
          <a:p>
            <a:pPr lvl="1">
              <a:spcBef>
                <a:spcPts val="100"/>
              </a:spcBef>
              <a:spcAft>
                <a:spcPts val="500"/>
              </a:spcAft>
              <a:defRPr/>
            </a:pPr>
            <a:r>
              <a:rPr lang="en-US" altLang="en-US" sz="1400" dirty="0"/>
              <a:t>FY04 – Overall Client Expectations and Fulfillment of Expectations</a:t>
            </a:r>
          </a:p>
          <a:p>
            <a:pPr lvl="1">
              <a:spcBef>
                <a:spcPts val="100"/>
              </a:spcBef>
              <a:spcAft>
                <a:spcPts val="500"/>
              </a:spcAft>
              <a:defRPr/>
            </a:pPr>
            <a:r>
              <a:rPr lang="en-US" altLang="en-US" sz="1400" dirty="0"/>
              <a:t>FY05 – Clients of Chemical Safety Program Services</a:t>
            </a:r>
          </a:p>
          <a:p>
            <a:pPr lvl="1">
              <a:spcBef>
                <a:spcPts val="100"/>
              </a:spcBef>
              <a:spcAft>
                <a:spcPts val="500"/>
              </a:spcAft>
              <a:defRPr/>
            </a:pPr>
            <a:r>
              <a:rPr lang="en-US" altLang="en-US" sz="1400" dirty="0"/>
              <a:t>FY06 – Clients of SHERM Administrative Support Staff Services</a:t>
            </a:r>
          </a:p>
          <a:p>
            <a:pPr lvl="1">
              <a:spcBef>
                <a:spcPts val="100"/>
              </a:spcBef>
              <a:spcAft>
                <a:spcPts val="500"/>
              </a:spcAft>
              <a:defRPr/>
            </a:pPr>
            <a:r>
              <a:rPr lang="en-US" altLang="en-US" sz="1400" dirty="0"/>
              <a:t>FY07 – Feedback from Employees and Supervisors Reporting Injuries</a:t>
            </a:r>
          </a:p>
          <a:p>
            <a:pPr lvl="1">
              <a:spcBef>
                <a:spcPts val="100"/>
              </a:spcBef>
              <a:spcAft>
                <a:spcPts val="500"/>
              </a:spcAft>
              <a:defRPr/>
            </a:pPr>
            <a:r>
              <a:rPr lang="en-US" altLang="en-US" sz="1400" dirty="0"/>
              <a:t>FY08 – Clients of Environmental Protection Program Services</a:t>
            </a:r>
          </a:p>
          <a:p>
            <a:pPr lvl="1">
              <a:spcBef>
                <a:spcPts val="100"/>
              </a:spcBef>
              <a:spcAft>
                <a:spcPts val="500"/>
              </a:spcAft>
              <a:defRPr/>
            </a:pPr>
            <a:r>
              <a:rPr lang="en-US" altLang="en-US" sz="1400" dirty="0"/>
              <a:t>FY09 – DMO/ASL Awareness Survey of Level of “Informed Risk”</a:t>
            </a:r>
          </a:p>
          <a:p>
            <a:pPr lvl="1">
              <a:spcBef>
                <a:spcPts val="100"/>
              </a:spcBef>
              <a:spcAft>
                <a:spcPts val="500"/>
              </a:spcAft>
              <a:defRPr/>
            </a:pPr>
            <a:r>
              <a:rPr lang="en-US" altLang="en-US" sz="1400" dirty="0"/>
              <a:t>FY10 – Clients of Biological Safety Program Services</a:t>
            </a:r>
          </a:p>
          <a:p>
            <a:pPr lvl="1">
              <a:spcBef>
                <a:spcPts val="100"/>
              </a:spcBef>
              <a:spcAft>
                <a:spcPts val="500"/>
              </a:spcAft>
              <a:defRPr/>
            </a:pPr>
            <a:r>
              <a:rPr lang="en-US" altLang="en-US" sz="1400" dirty="0"/>
              <a:t>FY11 – Feedback on new UTHealth Alert emergency notification system</a:t>
            </a:r>
          </a:p>
          <a:p>
            <a:pPr lvl="1">
              <a:spcBef>
                <a:spcPts val="100"/>
              </a:spcBef>
              <a:spcAft>
                <a:spcPts val="500"/>
              </a:spcAft>
              <a:defRPr/>
            </a:pPr>
            <a:r>
              <a:rPr lang="en-US" altLang="en-US" sz="1400" dirty="0"/>
              <a:t>FY13 – Clients of HCPC Safety Program Services</a:t>
            </a:r>
          </a:p>
          <a:p>
            <a:pPr lvl="1">
              <a:spcBef>
                <a:spcPts val="100"/>
              </a:spcBef>
              <a:spcAft>
                <a:spcPts val="500"/>
              </a:spcAft>
              <a:defRPr/>
            </a:pPr>
            <a:r>
              <a:rPr lang="en-US" altLang="en-US" sz="1400" dirty="0"/>
              <a:t>FY14 – Student Perception Survey question regarding safety program</a:t>
            </a:r>
          </a:p>
          <a:p>
            <a:pPr lvl="1">
              <a:spcBef>
                <a:spcPts val="100"/>
              </a:spcBef>
              <a:spcAft>
                <a:spcPts val="500"/>
              </a:spcAft>
              <a:defRPr/>
            </a:pPr>
            <a:r>
              <a:rPr lang="en-US" altLang="en-US" sz="1400" dirty="0"/>
              <a:t>FY15 – Clients of Occupational Safety &amp; Fire Prevention program services</a:t>
            </a:r>
          </a:p>
          <a:p>
            <a:pPr lvl="1">
              <a:spcBef>
                <a:spcPts val="100"/>
              </a:spcBef>
              <a:spcAft>
                <a:spcPts val="500"/>
              </a:spcAft>
              <a:defRPr/>
            </a:pPr>
            <a:r>
              <a:rPr lang="en-US" altLang="en-US" sz="1400" dirty="0"/>
              <a:t>FY16 – Clients of HCPC Safety Program Services (re-evaluation of services since 2013 implementation)</a:t>
            </a:r>
          </a:p>
          <a:p>
            <a:pPr lvl="1">
              <a:spcBef>
                <a:spcPts val="100"/>
              </a:spcBef>
              <a:spcAft>
                <a:spcPts val="500"/>
              </a:spcAft>
              <a:defRPr/>
            </a:pPr>
            <a:r>
              <a:rPr lang="en-US" altLang="en-US" sz="1400" dirty="0"/>
              <a:t>FY17 – Area Safety Liaisons</a:t>
            </a:r>
          </a:p>
          <a:p>
            <a:pPr lvl="1">
              <a:spcBef>
                <a:spcPts val="100"/>
              </a:spcBef>
              <a:spcAft>
                <a:spcPts val="500"/>
              </a:spcAft>
              <a:defRPr/>
            </a:pPr>
            <a:r>
              <a:rPr lang="en-US" altLang="en-US" sz="1400" dirty="0"/>
              <a:t>FY18 – Clients of </a:t>
            </a:r>
            <a:r>
              <a:rPr lang="en-US" altLang="en-US" sz="1400" dirty="0" err="1"/>
              <a:t>UTPhysicians</a:t>
            </a:r>
            <a:r>
              <a:rPr lang="en-US" altLang="en-US" sz="1400" dirty="0"/>
              <a:t> Safety Program Services </a:t>
            </a:r>
          </a:p>
          <a:p>
            <a:pPr lvl="1">
              <a:spcBef>
                <a:spcPts val="100"/>
              </a:spcBef>
              <a:spcAft>
                <a:spcPts val="500"/>
              </a:spcAft>
              <a:defRPr/>
            </a:pPr>
            <a:r>
              <a:rPr lang="en-US" altLang="en-US" sz="1400" dirty="0"/>
              <a:t>FY19 – UTHealth Safety Committee Members (Institutional Biosafety, Chemical Safety, &amp; Radiation Safety Committees)</a:t>
            </a:r>
          </a:p>
          <a:p>
            <a:pPr lvl="1">
              <a:spcBef>
                <a:spcPts val="100"/>
              </a:spcBef>
              <a:spcAft>
                <a:spcPts val="500"/>
              </a:spcAft>
              <a:defRPr/>
            </a:pPr>
            <a:r>
              <a:rPr lang="en-US" altLang="en-US" sz="1400" dirty="0"/>
              <a:t>FY20 – UT Police at Houston</a:t>
            </a:r>
          </a:p>
          <a:p>
            <a:pPr lvl="1">
              <a:spcBef>
                <a:spcPts val="100"/>
              </a:spcBef>
              <a:spcAft>
                <a:spcPts val="500"/>
              </a:spcAft>
              <a:defRPr/>
            </a:pPr>
            <a:r>
              <a:rPr lang="en-US" altLang="en-US" sz="1400" dirty="0"/>
              <a:t>FY21 – Center for Animal Medicine and Care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953264" y="901478"/>
            <a:ext cx="8488478" cy="5737243"/>
          </a:xfrm>
          <a:prstGeom prst="rect">
            <a:avLst/>
          </a:prstGeom>
        </p:spPr>
      </p:pic>
      <p:sp>
        <p:nvSpPr>
          <p:cNvPr id="52226" name="Rectangle 2">
            <a:extLst>
              <a:ext uri="{FF2B5EF4-FFF2-40B4-BE49-F238E27FC236}">
                <a16:creationId xmlns:a16="http://schemas.microsoft.com/office/drawing/2014/main" id="{709EBD5B-7DC4-447C-B1B3-8F60FFD919F8}"/>
              </a:ext>
            </a:extLst>
          </p:cNvPr>
          <p:cNvSpPr>
            <a:spLocks noGrp="1"/>
          </p:cNvSpPr>
          <p:nvPr>
            <p:ph type="title"/>
          </p:nvPr>
        </p:nvSpPr>
        <p:spPr>
          <a:xfrm>
            <a:off x="3225281" y="21771"/>
            <a:ext cx="5641910" cy="1143000"/>
          </a:xfrm>
        </p:spPr>
        <p:txBody>
          <a:bodyPr/>
          <a:lstStyle/>
          <a:p>
            <a:pPr eaLnBrk="1" hangingPunct="1"/>
            <a:r>
              <a:rPr lang="en-US" altLang="en-US" sz="3200" dirty="0">
                <a:latin typeface="+mn-lt"/>
              </a:rPr>
              <a:t>Client Satisfaction Survey (FY21)</a:t>
            </a:r>
          </a:p>
        </p:txBody>
      </p:sp>
      <p:sp>
        <p:nvSpPr>
          <p:cNvPr id="4" name="Rectangle 4">
            <a:extLst>
              <a:ext uri="{FF2B5EF4-FFF2-40B4-BE49-F238E27FC236}">
                <a16:creationId xmlns:a16="http://schemas.microsoft.com/office/drawing/2014/main" id="{37491660-775F-4F4E-A81E-C745EBB32D14}"/>
              </a:ext>
            </a:extLst>
          </p:cNvPr>
          <p:cNvSpPr>
            <a:spLocks noChangeArrowheads="1"/>
          </p:cNvSpPr>
          <p:nvPr/>
        </p:nvSpPr>
        <p:spPr bwMode="auto">
          <a:xfrm>
            <a:off x="1138334" y="884852"/>
            <a:ext cx="9815805" cy="5730551"/>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3" name="Rectangle 2"/>
          <p:cNvSpPr/>
          <p:nvPr/>
        </p:nvSpPr>
        <p:spPr>
          <a:xfrm>
            <a:off x="1645920" y="1762298"/>
            <a:ext cx="365760" cy="3823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709EBD5B-7DC4-447C-B1B3-8F60FFD919F8}"/>
              </a:ext>
            </a:extLst>
          </p:cNvPr>
          <p:cNvSpPr>
            <a:spLocks noGrp="1"/>
          </p:cNvSpPr>
          <p:nvPr>
            <p:ph type="title"/>
          </p:nvPr>
        </p:nvSpPr>
        <p:spPr>
          <a:xfrm>
            <a:off x="3225281" y="21771"/>
            <a:ext cx="5641910" cy="1143000"/>
          </a:xfrm>
        </p:spPr>
        <p:txBody>
          <a:bodyPr/>
          <a:lstStyle/>
          <a:p>
            <a:pPr eaLnBrk="1" hangingPunct="1"/>
            <a:r>
              <a:rPr lang="en-US" altLang="en-US" sz="3200" dirty="0">
                <a:latin typeface="+mn-lt"/>
              </a:rPr>
              <a:t>Client Satisfaction Survey (FY21)</a:t>
            </a:r>
          </a:p>
        </p:txBody>
      </p:sp>
      <p:sp>
        <p:nvSpPr>
          <p:cNvPr id="4" name="Rectangle 4">
            <a:extLst>
              <a:ext uri="{FF2B5EF4-FFF2-40B4-BE49-F238E27FC236}">
                <a16:creationId xmlns:a16="http://schemas.microsoft.com/office/drawing/2014/main" id="{37491660-775F-4F4E-A81E-C745EBB32D14}"/>
              </a:ext>
            </a:extLst>
          </p:cNvPr>
          <p:cNvSpPr>
            <a:spLocks noChangeArrowheads="1"/>
          </p:cNvSpPr>
          <p:nvPr/>
        </p:nvSpPr>
        <p:spPr bwMode="auto">
          <a:xfrm>
            <a:off x="1138334" y="884852"/>
            <a:ext cx="9815805" cy="5730551"/>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pic>
        <p:nvPicPr>
          <p:cNvPr id="3" name="Picture 2"/>
          <p:cNvPicPr>
            <a:picLocks noChangeAspect="1"/>
          </p:cNvPicPr>
          <p:nvPr/>
        </p:nvPicPr>
        <p:blipFill>
          <a:blip r:embed="rId2"/>
          <a:stretch>
            <a:fillRect/>
          </a:stretch>
        </p:blipFill>
        <p:spPr>
          <a:xfrm>
            <a:off x="1903614" y="1372683"/>
            <a:ext cx="8506087" cy="1878825"/>
          </a:xfrm>
          <a:prstGeom prst="rect">
            <a:avLst/>
          </a:prstGeom>
        </p:spPr>
      </p:pic>
    </p:spTree>
    <p:extLst>
      <p:ext uri="{BB962C8B-B14F-4D97-AF65-F5344CB8AC3E}">
        <p14:creationId xmlns:p14="http://schemas.microsoft.com/office/powerpoint/2010/main" val="12142980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a:extLst>
              <a:ext uri="{FF2B5EF4-FFF2-40B4-BE49-F238E27FC236}">
                <a16:creationId xmlns:a16="http://schemas.microsoft.com/office/drawing/2014/main" id="{B9B4202A-78C8-455C-87D8-3377FD73C22A}"/>
              </a:ext>
            </a:extLst>
          </p:cNvPr>
          <p:cNvSpPr>
            <a:spLocks noChangeArrowheads="1"/>
          </p:cNvSpPr>
          <p:nvPr/>
        </p:nvSpPr>
        <p:spPr bwMode="auto">
          <a:xfrm>
            <a:off x="1287624" y="1143000"/>
            <a:ext cx="9367935" cy="5192486"/>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53251" name="Rectangle 2">
            <a:extLst>
              <a:ext uri="{FF2B5EF4-FFF2-40B4-BE49-F238E27FC236}">
                <a16:creationId xmlns:a16="http://schemas.microsoft.com/office/drawing/2014/main" id="{C8FDDD3D-2B64-4BB4-8C6C-0A9EB9762487}"/>
              </a:ext>
            </a:extLst>
          </p:cNvPr>
          <p:cNvSpPr>
            <a:spLocks noGrp="1"/>
          </p:cNvSpPr>
          <p:nvPr>
            <p:ph type="title"/>
          </p:nvPr>
        </p:nvSpPr>
        <p:spPr>
          <a:xfrm>
            <a:off x="2747475" y="9331"/>
            <a:ext cx="6697047" cy="1325563"/>
          </a:xfrm>
        </p:spPr>
        <p:txBody>
          <a:bodyPr/>
          <a:lstStyle/>
          <a:p>
            <a:pPr eaLnBrk="1" hangingPunct="1"/>
            <a:r>
              <a:rPr lang="en-US" altLang="en-US" sz="3200" b="1" dirty="0">
                <a:latin typeface="+mn-lt"/>
              </a:rPr>
              <a:t>Internal Department Staff Satisfaction</a:t>
            </a:r>
          </a:p>
        </p:txBody>
      </p:sp>
      <p:sp>
        <p:nvSpPr>
          <p:cNvPr id="53252" name="Rectangle 3">
            <a:extLst>
              <a:ext uri="{FF2B5EF4-FFF2-40B4-BE49-F238E27FC236}">
                <a16:creationId xmlns:a16="http://schemas.microsoft.com/office/drawing/2014/main" id="{D6BC4EE7-2C01-443F-B4E0-6897E821874D}"/>
              </a:ext>
            </a:extLst>
          </p:cNvPr>
          <p:cNvSpPr>
            <a:spLocks noGrp="1"/>
          </p:cNvSpPr>
          <p:nvPr>
            <p:ph idx="1"/>
          </p:nvPr>
        </p:nvSpPr>
        <p:spPr>
          <a:xfrm>
            <a:off x="1536441" y="1216405"/>
            <a:ext cx="8811207" cy="5050172"/>
          </a:xfrm>
        </p:spPr>
        <p:txBody>
          <a:bodyPr>
            <a:normAutofit/>
          </a:bodyPr>
          <a:lstStyle/>
          <a:p>
            <a:pPr>
              <a:spcAft>
                <a:spcPts val="900"/>
              </a:spcAft>
            </a:pPr>
            <a:r>
              <a:rPr lang="en-US" altLang="en-US" sz="1700" dirty="0"/>
              <a:t>Continued support of ongoing academic pursuits – leverage unique linkage with UT SPH for both staff development and research projects that benefit the institution</a:t>
            </a:r>
          </a:p>
          <a:p>
            <a:pPr>
              <a:spcAft>
                <a:spcPts val="900"/>
              </a:spcAft>
            </a:pPr>
            <a:r>
              <a:rPr lang="en-US" altLang="en-US" sz="1700" dirty="0"/>
              <a:t>Weekly continuing education sessions on a wide variety of topics – conducted continuously via virtual format during COVID-19</a:t>
            </a:r>
          </a:p>
          <a:p>
            <a:pPr>
              <a:spcAft>
                <a:spcPts val="900"/>
              </a:spcAft>
            </a:pPr>
            <a:r>
              <a:rPr lang="en-US" altLang="en-US" sz="1700" dirty="0"/>
              <a:t>“Safety Geek of the Week” staff recognition award for superior service delivery</a:t>
            </a:r>
          </a:p>
          <a:p>
            <a:pPr>
              <a:spcAft>
                <a:spcPts val="900"/>
              </a:spcAft>
            </a:pPr>
            <a:r>
              <a:rPr lang="en-US" altLang="en-US" sz="1700" dirty="0"/>
              <a:t>Participation in the delivery of UT SPH continuing education course offerings</a:t>
            </a:r>
          </a:p>
          <a:p>
            <a:pPr>
              <a:spcAft>
                <a:spcPts val="900"/>
              </a:spcAft>
            </a:pPr>
            <a:r>
              <a:rPr lang="en-US" altLang="en-US" sz="1700" dirty="0"/>
              <a:t>Participation in various UT SPH academic courses</a:t>
            </a:r>
          </a:p>
          <a:p>
            <a:pPr>
              <a:spcAft>
                <a:spcPts val="900"/>
              </a:spcAft>
            </a:pPr>
            <a:r>
              <a:rPr lang="en-US" altLang="en-US" sz="1700" dirty="0"/>
              <a:t>Adjunct academic appointments in UT SPH EOHS department for </a:t>
            </a:r>
            <a:r>
              <a:rPr lang="en-US" altLang="en-US" sz="1700" dirty="0" err="1"/>
              <a:t>doctorally</a:t>
            </a:r>
            <a:r>
              <a:rPr lang="en-US" altLang="en-US" sz="1700" dirty="0"/>
              <a:t>-prepared staff (n=4)</a:t>
            </a:r>
          </a:p>
          <a:p>
            <a:pPr>
              <a:spcAft>
                <a:spcPts val="900"/>
              </a:spcAft>
            </a:pPr>
            <a:r>
              <a:rPr lang="en-US" altLang="en-US" sz="1700" dirty="0"/>
              <a:t>Participation on several health and safety related grants through UT SPH</a:t>
            </a:r>
          </a:p>
          <a:p>
            <a:pPr>
              <a:spcAft>
                <a:spcPts val="900"/>
              </a:spcAft>
            </a:pPr>
            <a:r>
              <a:rPr lang="en-US" altLang="en-US" sz="1700" dirty="0"/>
              <a:t>Membership, participation in professional organizations</a:t>
            </a:r>
          </a:p>
          <a:p>
            <a:pPr>
              <a:spcAft>
                <a:spcPts val="900"/>
              </a:spcAft>
            </a:pPr>
            <a:r>
              <a:rPr lang="en-US" altLang="en-US" sz="1700" dirty="0"/>
              <a:t>Annual conduct of “SHERM Mentoring Day” where any interested staff member can meet with the VP SHERM to discuss professional development plans and seek advice, suggestions</a:t>
            </a:r>
          </a:p>
          <a:p>
            <a:pPr eaLnBrk="1" hangingPunct="1"/>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AC2A-B2CB-4F87-9A37-BE05609759DA}"/>
              </a:ext>
            </a:extLst>
          </p:cNvPr>
          <p:cNvSpPr>
            <a:spLocks noGrp="1"/>
          </p:cNvSpPr>
          <p:nvPr>
            <p:ph type="title"/>
          </p:nvPr>
        </p:nvSpPr>
        <p:spPr/>
        <p:txBody>
          <a:bodyPr/>
          <a:lstStyle/>
          <a:p>
            <a:pPr algn="ctr"/>
            <a:r>
              <a:rPr lang="en-US" dirty="0">
                <a:latin typeface="+mn-lt"/>
              </a:rPr>
              <a:t>Continued COVID-19 Pandemic Impacts</a:t>
            </a:r>
          </a:p>
        </p:txBody>
      </p:sp>
      <p:sp>
        <p:nvSpPr>
          <p:cNvPr id="3" name="Content Placeholder 2">
            <a:extLst>
              <a:ext uri="{FF2B5EF4-FFF2-40B4-BE49-F238E27FC236}">
                <a16:creationId xmlns:a16="http://schemas.microsoft.com/office/drawing/2014/main" id="{E98D253F-33C6-4DE6-BE74-8192B205B445}"/>
              </a:ext>
            </a:extLst>
          </p:cNvPr>
          <p:cNvSpPr>
            <a:spLocks noGrp="1"/>
          </p:cNvSpPr>
          <p:nvPr>
            <p:ph idx="1"/>
          </p:nvPr>
        </p:nvSpPr>
        <p:spPr>
          <a:xfrm>
            <a:off x="838200" y="1518407"/>
            <a:ext cx="10515600" cy="4974468"/>
          </a:xfrm>
          <a:ln w="12700">
            <a:solidFill>
              <a:srgbClr val="BD4F19"/>
            </a:solidFill>
          </a:ln>
        </p:spPr>
        <p:txBody>
          <a:bodyPr>
            <a:normAutofit lnSpcReduction="10000"/>
          </a:bodyPr>
          <a:lstStyle/>
          <a:p>
            <a:pPr marL="0" indent="0">
              <a:buNone/>
              <a:defRPr/>
            </a:pPr>
            <a:r>
              <a:rPr lang="en-US" altLang="en-US" sz="2400" dirty="0"/>
              <a:t>The COVID-19 pandemic has continued throughout FY21, therefore impacts to our departmental operations and services due to COVID-19 are specifically highlighted and addressed in this report</a:t>
            </a:r>
          </a:p>
          <a:p>
            <a:pPr lvl="1">
              <a:buFont typeface="Arial" charset="0"/>
              <a:buChar char="–"/>
              <a:defRPr/>
            </a:pPr>
            <a:endParaRPr lang="en-US" altLang="en-US" sz="2000" dirty="0"/>
          </a:p>
          <a:p>
            <a:pPr lvl="1">
              <a:defRPr/>
            </a:pPr>
            <a:r>
              <a:rPr lang="en-US" altLang="en-US" sz="2000" dirty="0"/>
              <a:t>Many services continue to be dramatically increased</a:t>
            </a:r>
          </a:p>
          <a:p>
            <a:pPr lvl="1">
              <a:defRPr/>
            </a:pPr>
            <a:r>
              <a:rPr lang="en-US" altLang="en-US" sz="2000" dirty="0"/>
              <a:t>Normal operations and services are being continuously maintained</a:t>
            </a:r>
          </a:p>
          <a:p>
            <a:pPr lvl="1">
              <a:defRPr/>
            </a:pPr>
            <a:r>
              <a:rPr lang="en-US" altLang="en-US" sz="2000" dirty="0"/>
              <a:t>Some services remain reduced or continue to be deferred until a later time period</a:t>
            </a:r>
          </a:p>
          <a:p>
            <a:pPr marL="914400" lvl="2" indent="0">
              <a:buNone/>
            </a:pPr>
            <a:endParaRPr lang="en-US" dirty="0"/>
          </a:p>
          <a:p>
            <a:pPr marL="0" indent="0">
              <a:buNone/>
            </a:pPr>
            <a:r>
              <a:rPr lang="en-US" altLang="en-US" sz="2400" dirty="0"/>
              <a:t>As essential personnel, SHERM staff have remained physically on campus during the entirety of FY21 to serve the institution</a:t>
            </a:r>
          </a:p>
          <a:p>
            <a:pPr marL="0" indent="0">
              <a:buNone/>
            </a:pPr>
            <a:endParaRPr lang="en-US" altLang="en-US" sz="1200" dirty="0"/>
          </a:p>
          <a:p>
            <a:pPr marL="0" indent="0">
              <a:buNone/>
            </a:pPr>
            <a:r>
              <a:rPr lang="en-US" altLang="en-US" sz="2400" dirty="0"/>
              <a:t>Despite the continued meritorious dedication and service to the institution, many SHERM staff have been affected personally and professionally by the pandemic.  Therefore the health and wellness of our staff has been top priority and will remain so throughout FY22. </a:t>
            </a:r>
          </a:p>
          <a:p>
            <a:endParaRPr lang="en-US" dirty="0"/>
          </a:p>
        </p:txBody>
      </p:sp>
    </p:spTree>
    <p:extLst>
      <p:ext uri="{BB962C8B-B14F-4D97-AF65-F5344CB8AC3E}">
        <p14:creationId xmlns:p14="http://schemas.microsoft.com/office/powerpoint/2010/main" val="13566543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B42A727-E431-4CF1-871A-C841885879DD}"/>
              </a:ext>
            </a:extLst>
          </p:cNvPr>
          <p:cNvSpPr>
            <a:spLocks noChangeArrowheads="1"/>
          </p:cNvSpPr>
          <p:nvPr/>
        </p:nvSpPr>
        <p:spPr bwMode="auto">
          <a:xfrm>
            <a:off x="838199" y="1539875"/>
            <a:ext cx="10515600" cy="4767619"/>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54275" name="Rectangle 3">
            <a:extLst>
              <a:ext uri="{FF2B5EF4-FFF2-40B4-BE49-F238E27FC236}">
                <a16:creationId xmlns:a16="http://schemas.microsoft.com/office/drawing/2014/main" id="{F1B58D55-617F-4CD5-A81B-B20473847E21}"/>
              </a:ext>
            </a:extLst>
          </p:cNvPr>
          <p:cNvSpPr>
            <a:spLocks noGrp="1"/>
          </p:cNvSpPr>
          <p:nvPr>
            <p:ph type="title"/>
          </p:nvPr>
        </p:nvSpPr>
        <p:spPr>
          <a:xfrm>
            <a:off x="2587690" y="146049"/>
            <a:ext cx="7092820" cy="1325563"/>
          </a:xfrm>
        </p:spPr>
        <p:txBody>
          <a:bodyPr/>
          <a:lstStyle/>
          <a:p>
            <a:pPr eaLnBrk="1" hangingPunct="1"/>
            <a:r>
              <a:rPr lang="en-US" altLang="en-US" sz="3200" dirty="0">
                <a:latin typeface="+mn-lt"/>
              </a:rPr>
              <a:t>FY22 Planned Actions – Client Satisfaction</a:t>
            </a:r>
          </a:p>
        </p:txBody>
      </p:sp>
      <p:sp>
        <p:nvSpPr>
          <p:cNvPr id="43012" name="Rectangle 4">
            <a:extLst>
              <a:ext uri="{FF2B5EF4-FFF2-40B4-BE49-F238E27FC236}">
                <a16:creationId xmlns:a16="http://schemas.microsoft.com/office/drawing/2014/main" id="{21DD845E-5D46-40CB-B1E3-2C9456A46CE2}"/>
              </a:ext>
            </a:extLst>
          </p:cNvPr>
          <p:cNvSpPr>
            <a:spLocks noGrp="1" noChangeArrowheads="1"/>
          </p:cNvSpPr>
          <p:nvPr>
            <p:ph idx="1"/>
          </p:nvPr>
        </p:nvSpPr>
        <p:spPr>
          <a:xfrm>
            <a:off x="1026367" y="1676401"/>
            <a:ext cx="9927772" cy="4525963"/>
          </a:xfrm>
        </p:spPr>
        <p:txBody>
          <a:bodyPr/>
          <a:lstStyle/>
          <a:p>
            <a:pPr marL="0" indent="0" eaLnBrk="1" hangingPunct="1">
              <a:lnSpc>
                <a:spcPct val="80000"/>
              </a:lnSpc>
              <a:buNone/>
              <a:defRPr/>
            </a:pPr>
            <a:r>
              <a:rPr lang="en-US" altLang="en-US" sz="2400" dirty="0">
                <a:solidFill>
                  <a:srgbClr val="BD4F19"/>
                </a:solidFill>
              </a:rPr>
              <a:t>External Clients</a:t>
            </a:r>
          </a:p>
          <a:p>
            <a:pPr lvl="1" eaLnBrk="1" hangingPunct="1">
              <a:lnSpc>
                <a:spcPct val="80000"/>
              </a:lnSpc>
              <a:defRPr/>
            </a:pPr>
            <a:r>
              <a:rPr lang="en-US" altLang="en-US" sz="2000" dirty="0"/>
              <a:t>Continue with “customer service” approach to operations</a:t>
            </a:r>
          </a:p>
          <a:p>
            <a:pPr lvl="1" eaLnBrk="1" hangingPunct="1">
              <a:lnSpc>
                <a:spcPct val="80000"/>
              </a:lnSpc>
              <a:defRPr/>
            </a:pPr>
            <a:r>
              <a:rPr lang="en-US" altLang="en-US" sz="2000" dirty="0"/>
              <a:t>Collect data for meaningful benchmarking to compare safety program staffing, resourcing, and outcomes</a:t>
            </a:r>
          </a:p>
          <a:p>
            <a:pPr lvl="1" eaLnBrk="1" hangingPunct="1">
              <a:lnSpc>
                <a:spcPct val="80000"/>
              </a:lnSpc>
              <a:defRPr/>
            </a:pPr>
            <a:r>
              <a:rPr lang="en-US" altLang="en-US" sz="2000" dirty="0"/>
              <a:t>Interface with Student Services will be focus for FY22 survey</a:t>
            </a:r>
          </a:p>
          <a:p>
            <a:pPr marL="457200" lvl="1" indent="0">
              <a:lnSpc>
                <a:spcPct val="80000"/>
              </a:lnSpc>
              <a:buNone/>
              <a:defRPr/>
            </a:pPr>
            <a:endParaRPr lang="en-US" altLang="en-US" sz="800" dirty="0"/>
          </a:p>
          <a:p>
            <a:pPr marL="0" indent="0" eaLnBrk="1" hangingPunct="1">
              <a:lnSpc>
                <a:spcPct val="80000"/>
              </a:lnSpc>
              <a:buNone/>
              <a:defRPr/>
            </a:pPr>
            <a:r>
              <a:rPr lang="en-US" altLang="en-US" sz="2400" dirty="0">
                <a:solidFill>
                  <a:srgbClr val="BD4F19"/>
                </a:solidFill>
              </a:rPr>
              <a:t>Internal Clients (departmental staff)</a:t>
            </a:r>
          </a:p>
          <a:p>
            <a:pPr lvl="1">
              <a:lnSpc>
                <a:spcPct val="80000"/>
              </a:lnSpc>
              <a:defRPr/>
            </a:pPr>
            <a:r>
              <a:rPr lang="en-US" altLang="en-US" sz="2000" dirty="0"/>
              <a:t>Continue with routine professional development seminars</a:t>
            </a:r>
          </a:p>
          <a:p>
            <a:pPr lvl="2">
              <a:lnSpc>
                <a:spcPct val="80000"/>
              </a:lnSpc>
              <a:defRPr/>
            </a:pPr>
            <a:r>
              <a:rPr lang="en-US" altLang="en-US" sz="1600" dirty="0"/>
              <a:t>Special focus on emerging issues: safety culture, insider threats, change management, technology in safety (digital safety), total worker health, cultural intelligence, communications, establishing relationships, understanding the </a:t>
            </a:r>
            <a:r>
              <a:rPr lang="en-US" altLang="en-US" sz="1600" dirty="0" err="1"/>
              <a:t>exposome</a:t>
            </a:r>
            <a:endParaRPr lang="en-US" altLang="en-US" sz="1600" dirty="0"/>
          </a:p>
          <a:p>
            <a:pPr lvl="1">
              <a:lnSpc>
                <a:spcPct val="80000"/>
              </a:lnSpc>
              <a:defRPr/>
            </a:pPr>
            <a:r>
              <a:rPr lang="en-US" altLang="en-US" sz="2000" dirty="0"/>
              <a:t>Continue with involvement in training courses and outreach activities – continued focus on cross training</a:t>
            </a:r>
          </a:p>
          <a:p>
            <a:pPr lvl="1">
              <a:lnSpc>
                <a:spcPct val="80000"/>
              </a:lnSpc>
              <a:defRPr/>
            </a:pPr>
            <a:r>
              <a:rPr lang="en-US" altLang="en-US" sz="2000" dirty="0"/>
              <a:t>Continue mentoring sessions on academic activities</a:t>
            </a:r>
          </a:p>
          <a:p>
            <a:pPr lvl="1">
              <a:lnSpc>
                <a:spcPct val="80000"/>
              </a:lnSpc>
              <a:defRPr/>
            </a:pPr>
            <a:r>
              <a:rPr lang="en-US" altLang="en-US" sz="2000" dirty="0"/>
              <a:t>Continue 360</a:t>
            </a:r>
            <a:r>
              <a:rPr lang="en-US" altLang="en-US" sz="2000" baseline="30000" dirty="0"/>
              <a:t>o</a:t>
            </a:r>
            <a:r>
              <a:rPr lang="en-US" altLang="en-US" sz="2000" dirty="0"/>
              <a:t> evaluations on supervisors to garner feedback from staff</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985A2AC-73AF-464E-A3DD-385DE5D12D0B}"/>
              </a:ext>
            </a:extLst>
          </p:cNvPr>
          <p:cNvSpPr>
            <a:spLocks noChangeArrowheads="1"/>
          </p:cNvSpPr>
          <p:nvPr/>
        </p:nvSpPr>
        <p:spPr bwMode="auto">
          <a:xfrm>
            <a:off x="514739" y="1203649"/>
            <a:ext cx="11162522" cy="5105400"/>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55299" name="Rectangle 3">
            <a:extLst>
              <a:ext uri="{FF2B5EF4-FFF2-40B4-BE49-F238E27FC236}">
                <a16:creationId xmlns:a16="http://schemas.microsoft.com/office/drawing/2014/main" id="{C8EC4858-3667-4515-A17D-E7468A3A89CA}"/>
              </a:ext>
            </a:extLst>
          </p:cNvPr>
          <p:cNvSpPr>
            <a:spLocks noGrp="1"/>
          </p:cNvSpPr>
          <p:nvPr>
            <p:ph type="title"/>
          </p:nvPr>
        </p:nvSpPr>
        <p:spPr>
          <a:xfrm>
            <a:off x="1991891" y="18353"/>
            <a:ext cx="8208217" cy="1325563"/>
          </a:xfrm>
        </p:spPr>
        <p:txBody>
          <a:bodyPr/>
          <a:lstStyle/>
          <a:p>
            <a:pPr eaLnBrk="1" hangingPunct="1"/>
            <a:r>
              <a:rPr lang="en-US" altLang="en-US" sz="4000" dirty="0">
                <a:latin typeface="+mn-lt"/>
              </a:rPr>
              <a:t>Institutional Safety Service KPI Caveats</a:t>
            </a:r>
          </a:p>
        </p:txBody>
      </p:sp>
      <p:sp>
        <p:nvSpPr>
          <p:cNvPr id="44036" name="Rectangle 4">
            <a:extLst>
              <a:ext uri="{FF2B5EF4-FFF2-40B4-BE49-F238E27FC236}">
                <a16:creationId xmlns:a16="http://schemas.microsoft.com/office/drawing/2014/main" id="{653CB00F-AF86-4C70-8F8B-29886A169E6D}"/>
              </a:ext>
            </a:extLst>
          </p:cNvPr>
          <p:cNvSpPr>
            <a:spLocks noGrp="1" noChangeArrowheads="1"/>
          </p:cNvSpPr>
          <p:nvPr>
            <p:ph idx="1"/>
          </p:nvPr>
        </p:nvSpPr>
        <p:spPr>
          <a:xfrm>
            <a:off x="673357" y="1395157"/>
            <a:ext cx="11003904" cy="4862650"/>
          </a:xfrm>
          <a:noFill/>
        </p:spPr>
        <p:txBody>
          <a:bodyPr>
            <a:normAutofit/>
          </a:bodyPr>
          <a:lstStyle/>
          <a:p>
            <a:pPr marL="0" indent="0" eaLnBrk="1" hangingPunct="1">
              <a:buNone/>
              <a:defRPr/>
            </a:pPr>
            <a:r>
              <a:rPr lang="en-US" altLang="en-US" sz="2000" dirty="0"/>
              <a:t>Important to remember what isn’t effectively captured by these metrics:</a:t>
            </a:r>
          </a:p>
          <a:p>
            <a:pPr lvl="1" eaLnBrk="1" hangingPunct="1">
              <a:buFont typeface="Arial" charset="0"/>
              <a:buChar char="–"/>
              <a:defRPr/>
            </a:pPr>
            <a:endParaRPr lang="en-US" altLang="en-US" sz="2000" dirty="0"/>
          </a:p>
          <a:p>
            <a:pPr lvl="1" eaLnBrk="1" hangingPunct="1">
              <a:buFontTx/>
              <a:buChar char="•"/>
              <a:defRPr/>
            </a:pPr>
            <a:r>
              <a:rPr lang="en-US" altLang="en-US" sz="2000" dirty="0"/>
              <a:t>Increasing </a:t>
            </a:r>
            <a:r>
              <a:rPr lang="en-US" altLang="en-US" sz="2000" dirty="0">
                <a:solidFill>
                  <a:srgbClr val="BD4F19"/>
                </a:solidFill>
              </a:rPr>
              <a:t>complexity of research projects supported</a:t>
            </a:r>
          </a:p>
          <a:p>
            <a:pPr lvl="1" eaLnBrk="1" hangingPunct="1">
              <a:buFontTx/>
              <a:buChar char="•"/>
              <a:defRPr/>
            </a:pPr>
            <a:endParaRPr lang="en-US" altLang="en-US" sz="2000" dirty="0">
              <a:solidFill>
                <a:srgbClr val="A50021"/>
              </a:solidFill>
            </a:endParaRPr>
          </a:p>
          <a:p>
            <a:pPr lvl="1" eaLnBrk="1" hangingPunct="1">
              <a:buFontTx/>
              <a:buChar char="•"/>
              <a:defRPr/>
            </a:pPr>
            <a:r>
              <a:rPr lang="en-US" altLang="en-US" sz="2000" dirty="0"/>
              <a:t>Increased </a:t>
            </a:r>
            <a:r>
              <a:rPr lang="en-US" altLang="en-US" sz="2000" dirty="0">
                <a:solidFill>
                  <a:srgbClr val="BD4F19"/>
                </a:solidFill>
              </a:rPr>
              <a:t>collaborations</a:t>
            </a:r>
            <a:r>
              <a:rPr lang="en-US" altLang="en-US" sz="2000" dirty="0"/>
              <a:t> and associated challenges</a:t>
            </a:r>
          </a:p>
          <a:p>
            <a:pPr lvl="1" eaLnBrk="1" hangingPunct="1">
              <a:buFontTx/>
              <a:buChar char="•"/>
              <a:defRPr/>
            </a:pPr>
            <a:endParaRPr lang="en-US" altLang="en-US" sz="2000" dirty="0"/>
          </a:p>
          <a:p>
            <a:pPr lvl="1" eaLnBrk="1" hangingPunct="1">
              <a:buFontTx/>
              <a:buChar char="•"/>
              <a:defRPr/>
            </a:pPr>
            <a:r>
              <a:rPr lang="en-US" altLang="en-US" sz="2000" dirty="0"/>
              <a:t>Increased </a:t>
            </a:r>
            <a:r>
              <a:rPr lang="en-US" altLang="en-US" sz="2000" dirty="0">
                <a:solidFill>
                  <a:srgbClr val="BD4F19"/>
                </a:solidFill>
              </a:rPr>
              <a:t>complexity of regulatory environment</a:t>
            </a:r>
          </a:p>
          <a:p>
            <a:pPr lvl="1" eaLnBrk="1" hangingPunct="1">
              <a:buFontTx/>
              <a:buChar char="•"/>
              <a:defRPr/>
            </a:pPr>
            <a:endParaRPr lang="en-US" altLang="en-US" sz="2000" dirty="0">
              <a:solidFill>
                <a:srgbClr val="990033"/>
              </a:solidFill>
            </a:endParaRPr>
          </a:p>
          <a:p>
            <a:pPr lvl="1" eaLnBrk="1" hangingPunct="1">
              <a:buFontTx/>
              <a:buChar char="•"/>
              <a:defRPr/>
            </a:pPr>
            <a:r>
              <a:rPr lang="en-US" altLang="en-US" sz="2000" dirty="0"/>
              <a:t>Impacts of </a:t>
            </a:r>
            <a:r>
              <a:rPr lang="en-US" altLang="en-US" sz="2000" dirty="0">
                <a:solidFill>
                  <a:srgbClr val="BD4F19"/>
                </a:solidFill>
              </a:rPr>
              <a:t>construction</a:t>
            </a:r>
            <a:r>
              <a:rPr lang="en-US" altLang="en-US" sz="2000" dirty="0"/>
              <a:t> – both navigation and reviews</a:t>
            </a:r>
          </a:p>
          <a:p>
            <a:pPr lvl="1" eaLnBrk="1" hangingPunct="1">
              <a:buFontTx/>
              <a:buChar char="•"/>
              <a:defRPr/>
            </a:pPr>
            <a:endParaRPr lang="en-US" altLang="en-US" sz="2000" dirty="0"/>
          </a:p>
          <a:p>
            <a:pPr lvl="1" eaLnBrk="1" hangingPunct="1">
              <a:buFontTx/>
              <a:buChar char="•"/>
              <a:defRPr/>
            </a:pPr>
            <a:r>
              <a:rPr lang="en-US" altLang="en-US" sz="2000" dirty="0"/>
              <a:t>The </a:t>
            </a:r>
            <a:r>
              <a:rPr lang="en-US" altLang="en-US" sz="2000" dirty="0">
                <a:solidFill>
                  <a:srgbClr val="BD4F19"/>
                </a:solidFill>
              </a:rPr>
              <a:t>pain, suffering, apprehension </a:t>
            </a:r>
            <a:r>
              <a:rPr lang="en-US" altLang="en-US" sz="2000" dirty="0"/>
              <a:t>associated with any injury – every dot on the graph is a person </a:t>
            </a:r>
          </a:p>
          <a:p>
            <a:pPr lvl="1" eaLnBrk="1" hangingPunct="1">
              <a:buFontTx/>
              <a:buChar char="•"/>
              <a:defRPr/>
            </a:pPr>
            <a:endParaRPr lang="en-US" altLang="en-US" sz="2000" i="1" dirty="0"/>
          </a:p>
          <a:p>
            <a:pPr lvl="1" eaLnBrk="1" hangingPunct="1">
              <a:buFontTx/>
              <a:buChar char="•"/>
              <a:defRPr/>
            </a:pPr>
            <a:r>
              <a:rPr lang="en-US" altLang="en-US" sz="2000" dirty="0"/>
              <a:t>The things that didn’t happen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31DFE473-998E-497B-A093-CD4E7ED34DB5}"/>
              </a:ext>
            </a:extLst>
          </p:cNvPr>
          <p:cNvSpPr>
            <a:spLocks noChangeArrowheads="1"/>
          </p:cNvSpPr>
          <p:nvPr/>
        </p:nvSpPr>
        <p:spPr bwMode="auto">
          <a:xfrm>
            <a:off x="429208" y="1523999"/>
            <a:ext cx="11308702" cy="4968875"/>
          </a:xfrm>
          <a:prstGeom prst="rect">
            <a:avLst/>
          </a:prstGeom>
          <a:noFill/>
          <a:ln w="12700">
            <a:solidFill>
              <a:srgbClr val="BD4F19"/>
            </a:solidFill>
            <a:miter lim="800000"/>
            <a:headEnd/>
            <a:tailEnd/>
          </a:ln>
        </p:spPr>
        <p:txBody>
          <a:bodyPr wrap="none" anchor="ctr"/>
          <a:lstStyle/>
          <a:p>
            <a:pPr>
              <a:defRPr/>
            </a:pPr>
            <a:endParaRPr lang="en-US" dirty="0">
              <a:solidFill>
                <a:prstClr val="black"/>
              </a:solidFill>
              <a:latin typeface="Calibri"/>
            </a:endParaRPr>
          </a:p>
        </p:txBody>
      </p:sp>
      <p:sp>
        <p:nvSpPr>
          <p:cNvPr id="56323" name="Title 1">
            <a:extLst>
              <a:ext uri="{FF2B5EF4-FFF2-40B4-BE49-F238E27FC236}">
                <a16:creationId xmlns:a16="http://schemas.microsoft.com/office/drawing/2014/main" id="{02001A1A-E65C-4F50-864D-C15995DFE274}"/>
              </a:ext>
            </a:extLst>
          </p:cNvPr>
          <p:cNvSpPr>
            <a:spLocks noGrp="1"/>
          </p:cNvSpPr>
          <p:nvPr>
            <p:ph type="title"/>
          </p:nvPr>
        </p:nvSpPr>
        <p:spPr>
          <a:xfrm>
            <a:off x="825759" y="198436"/>
            <a:ext cx="10515600" cy="1325563"/>
          </a:xfrm>
        </p:spPr>
        <p:txBody>
          <a:bodyPr/>
          <a:lstStyle/>
          <a:p>
            <a:pPr algn="ctr"/>
            <a:r>
              <a:rPr lang="en-US" altLang="en-US" sz="3600" dirty="0">
                <a:latin typeface="+mn-lt"/>
              </a:rPr>
              <a:t>SHERM Contribution to the </a:t>
            </a:r>
            <a:r>
              <a:rPr lang="en-US" altLang="en-US" sz="3600" u="sng" dirty="0">
                <a:latin typeface="+mn-lt"/>
              </a:rPr>
              <a:t>Community Service</a:t>
            </a:r>
            <a:r>
              <a:rPr lang="en-US" altLang="en-US" sz="3600" dirty="0">
                <a:latin typeface="+mn-lt"/>
              </a:rPr>
              <a:t> Institutional Mission</a:t>
            </a:r>
          </a:p>
        </p:txBody>
      </p:sp>
      <p:sp>
        <p:nvSpPr>
          <p:cNvPr id="3" name="Content Placeholder 2">
            <a:extLst>
              <a:ext uri="{FF2B5EF4-FFF2-40B4-BE49-F238E27FC236}">
                <a16:creationId xmlns:a16="http://schemas.microsoft.com/office/drawing/2014/main" id="{C6119737-B274-4D4C-8B40-5150DA2BF78C}"/>
              </a:ext>
            </a:extLst>
          </p:cNvPr>
          <p:cNvSpPr>
            <a:spLocks noGrp="1"/>
          </p:cNvSpPr>
          <p:nvPr>
            <p:ph idx="1"/>
          </p:nvPr>
        </p:nvSpPr>
        <p:spPr>
          <a:xfrm>
            <a:off x="662730" y="1690688"/>
            <a:ext cx="10972800" cy="4802186"/>
          </a:xfrm>
          <a:noFill/>
        </p:spPr>
        <p:txBody>
          <a:bodyPr>
            <a:normAutofit fontScale="40000" lnSpcReduction="20000"/>
          </a:bodyPr>
          <a:lstStyle/>
          <a:p>
            <a:pPr>
              <a:spcAft>
                <a:spcPts val="1200"/>
              </a:spcAft>
              <a:buFont typeface="Arial" charset="0"/>
              <a:buChar char="•"/>
              <a:defRPr/>
            </a:pPr>
            <a:r>
              <a:rPr lang="en-US" sz="5000" dirty="0"/>
              <a:t>Safety, insurance, and occupational health support to UT Physicians clinical operations</a:t>
            </a:r>
          </a:p>
          <a:p>
            <a:pPr>
              <a:spcAft>
                <a:spcPts val="1200"/>
              </a:spcAft>
              <a:buFont typeface="Arial" charset="0"/>
              <a:buChar char="•"/>
              <a:defRPr/>
            </a:pPr>
            <a:r>
              <a:rPr lang="en-US" sz="5000" dirty="0"/>
              <a:t>Staff membership on local safety committees: </a:t>
            </a:r>
          </a:p>
          <a:p>
            <a:pPr marL="0" indent="0">
              <a:spcBef>
                <a:spcPts val="600"/>
              </a:spcBef>
              <a:buNone/>
              <a:defRPr/>
            </a:pPr>
            <a:r>
              <a:rPr lang="en-US" sz="5000" dirty="0"/>
              <a:t>	</a:t>
            </a:r>
            <a:r>
              <a:rPr lang="en-US" sz="4000" dirty="0"/>
              <a:t>Institutional Biosafety Committees (Rice University; University of Houston – Downtown )</a:t>
            </a:r>
          </a:p>
          <a:p>
            <a:pPr marL="0" indent="0">
              <a:spcBef>
                <a:spcPts val="600"/>
              </a:spcBef>
              <a:spcAft>
                <a:spcPts val="600"/>
              </a:spcAft>
              <a:buNone/>
              <a:defRPr/>
            </a:pPr>
            <a:r>
              <a:rPr lang="en-US" sz="4000" dirty="0"/>
              <a:t>	Radiation Safety Committees (Memorial Hermann Hospital)</a:t>
            </a:r>
          </a:p>
          <a:p>
            <a:pPr>
              <a:spcAft>
                <a:spcPts val="1200"/>
              </a:spcAft>
              <a:buFont typeface="Arial" charset="0"/>
              <a:buChar char="•"/>
              <a:defRPr/>
            </a:pPr>
            <a:r>
              <a:rPr lang="en-US" sz="5000" dirty="0"/>
              <a:t>Delivery of professional continuing education courses through UT SPH</a:t>
            </a:r>
          </a:p>
          <a:p>
            <a:pPr>
              <a:buFont typeface="Arial" charset="0"/>
              <a:buChar char="•"/>
              <a:defRPr/>
            </a:pPr>
            <a:r>
              <a:rPr lang="en-US" sz="5000" dirty="0"/>
              <a:t>Participation in the leadership and management of professional associations by SHERM staff members</a:t>
            </a:r>
          </a:p>
          <a:p>
            <a:pPr lvl="1">
              <a:buFont typeface="Arial" charset="0"/>
              <a:buChar char="•"/>
              <a:defRPr/>
            </a:pPr>
            <a:r>
              <a:rPr lang="en-US" sz="4500" dirty="0"/>
              <a:t>American Biological Safety Association – International</a:t>
            </a:r>
          </a:p>
          <a:p>
            <a:pPr lvl="2">
              <a:buFont typeface="Arial" charset="0"/>
              <a:buChar char="•"/>
              <a:defRPr/>
            </a:pPr>
            <a:r>
              <a:rPr lang="en-US" sz="3500" dirty="0"/>
              <a:t>Inclusive of peer reviewed journal (</a:t>
            </a:r>
            <a:r>
              <a:rPr lang="en-US" sz="3500" i="1" dirty="0"/>
              <a:t>Applied Biosafety</a:t>
            </a:r>
            <a:r>
              <a:rPr lang="en-US" sz="3500" dirty="0"/>
              <a:t>) Editorial Board</a:t>
            </a:r>
          </a:p>
          <a:p>
            <a:pPr lvl="1">
              <a:buFont typeface="Arial" charset="0"/>
              <a:buChar char="•"/>
              <a:defRPr/>
            </a:pPr>
            <a:r>
              <a:rPr lang="en-US" sz="4500" dirty="0"/>
              <a:t>Southern Biosafety Association (local affiliate of ABSA - International)</a:t>
            </a:r>
          </a:p>
          <a:p>
            <a:pPr lvl="1">
              <a:buFont typeface="Arial" charset="0"/>
              <a:buChar char="•"/>
              <a:defRPr/>
            </a:pPr>
            <a:r>
              <a:rPr lang="en-US" sz="4500" dirty="0"/>
              <a:t>State of Texas Chapter of the Health Physics Society</a:t>
            </a:r>
          </a:p>
          <a:p>
            <a:pPr lvl="1">
              <a:spcAft>
                <a:spcPts val="600"/>
              </a:spcAft>
              <a:buFont typeface="Arial" charset="0"/>
              <a:buChar char="•"/>
              <a:defRPr/>
            </a:pPr>
            <a:r>
              <a:rPr lang="en-US" sz="4500" dirty="0"/>
              <a:t>American Academy of Health Physics</a:t>
            </a:r>
          </a:p>
          <a:p>
            <a:pPr>
              <a:spcAft>
                <a:spcPts val="1200"/>
              </a:spcAft>
              <a:buFont typeface="Arial" charset="0"/>
              <a:buChar char="•"/>
              <a:defRPr/>
            </a:pPr>
            <a:r>
              <a:rPr lang="en-US" sz="5000" dirty="0"/>
              <a:t>Outreach education through invited lectures provided to local and national professional organizations</a:t>
            </a:r>
          </a:p>
          <a:p>
            <a:pPr>
              <a:buFont typeface="Arial" charset="0"/>
              <a:buChar char="•"/>
              <a:defRPr/>
            </a:pPr>
            <a:r>
              <a:rPr lang="en-US" sz="5000" dirty="0"/>
              <a:t>Provision of subject matter expert interviews on safety-related  topics to local and national media</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4393EB03-4ECF-4665-B73B-3C26679D2930}"/>
              </a:ext>
            </a:extLst>
          </p:cNvPr>
          <p:cNvSpPr>
            <a:spLocks noChangeArrowheads="1"/>
          </p:cNvSpPr>
          <p:nvPr/>
        </p:nvSpPr>
        <p:spPr bwMode="auto">
          <a:xfrm>
            <a:off x="838200" y="1504108"/>
            <a:ext cx="10515600" cy="5029200"/>
          </a:xfrm>
          <a:prstGeom prst="rect">
            <a:avLst/>
          </a:prstGeom>
          <a:noFill/>
          <a:ln w="12700">
            <a:solidFill>
              <a:srgbClr val="BD4F19"/>
            </a:solidFill>
            <a:miter lim="800000"/>
            <a:headEnd/>
            <a:tailEnd/>
          </a:ln>
        </p:spPr>
        <p:txBody>
          <a:bodyPr wrap="none" anchor="ctr"/>
          <a:lstStyle/>
          <a:p>
            <a:pPr>
              <a:defRPr/>
            </a:pPr>
            <a:endParaRPr lang="en-US" dirty="0">
              <a:solidFill>
                <a:prstClr val="black"/>
              </a:solidFill>
              <a:latin typeface="Calibri"/>
            </a:endParaRPr>
          </a:p>
        </p:txBody>
      </p:sp>
      <p:sp>
        <p:nvSpPr>
          <p:cNvPr id="57347" name="Title 1">
            <a:extLst>
              <a:ext uri="{FF2B5EF4-FFF2-40B4-BE49-F238E27FC236}">
                <a16:creationId xmlns:a16="http://schemas.microsoft.com/office/drawing/2014/main" id="{2FD1D3E4-FCA1-4B05-8276-3C8CB18370D0}"/>
              </a:ext>
            </a:extLst>
          </p:cNvPr>
          <p:cNvSpPr>
            <a:spLocks noGrp="1"/>
          </p:cNvSpPr>
          <p:nvPr>
            <p:ph type="title"/>
          </p:nvPr>
        </p:nvSpPr>
        <p:spPr>
          <a:xfrm>
            <a:off x="838200" y="324692"/>
            <a:ext cx="10515600" cy="1158875"/>
          </a:xfrm>
        </p:spPr>
        <p:txBody>
          <a:bodyPr>
            <a:normAutofit fontScale="90000"/>
          </a:bodyPr>
          <a:lstStyle/>
          <a:p>
            <a:pPr algn="ctr"/>
            <a:r>
              <a:rPr lang="en-US" altLang="en-US" dirty="0">
                <a:latin typeface="+mn-lt"/>
              </a:rPr>
              <a:t>SHERM Contribution to the </a:t>
            </a:r>
            <a:r>
              <a:rPr lang="en-US" altLang="en-US" u="sng" dirty="0">
                <a:latin typeface="+mn-lt"/>
              </a:rPr>
              <a:t>Teaching</a:t>
            </a:r>
            <a:r>
              <a:rPr lang="en-US" altLang="en-US" dirty="0">
                <a:latin typeface="+mn-lt"/>
              </a:rPr>
              <a:t> </a:t>
            </a:r>
            <a:br>
              <a:rPr lang="en-US" altLang="en-US" dirty="0">
                <a:latin typeface="+mn-lt"/>
              </a:rPr>
            </a:br>
            <a:r>
              <a:rPr lang="en-US" altLang="en-US" dirty="0">
                <a:latin typeface="+mn-lt"/>
              </a:rPr>
              <a:t>Institutional Mission</a:t>
            </a:r>
          </a:p>
        </p:txBody>
      </p:sp>
      <p:sp>
        <p:nvSpPr>
          <p:cNvPr id="3" name="Content Placeholder 2">
            <a:extLst>
              <a:ext uri="{FF2B5EF4-FFF2-40B4-BE49-F238E27FC236}">
                <a16:creationId xmlns:a16="http://schemas.microsoft.com/office/drawing/2014/main" id="{AD83290C-BEFE-40FE-A95B-0BF1A6CA588B}"/>
              </a:ext>
            </a:extLst>
          </p:cNvPr>
          <p:cNvSpPr>
            <a:spLocks noGrp="1"/>
          </p:cNvSpPr>
          <p:nvPr>
            <p:ph idx="1"/>
          </p:nvPr>
        </p:nvSpPr>
        <p:spPr>
          <a:xfrm>
            <a:off x="1040235" y="1676400"/>
            <a:ext cx="10444293" cy="4877449"/>
          </a:xfrm>
        </p:spPr>
        <p:txBody>
          <a:bodyPr>
            <a:normAutofit fontScale="92500"/>
          </a:bodyPr>
          <a:lstStyle/>
          <a:p>
            <a:pPr>
              <a:buFont typeface="Arial" charset="0"/>
              <a:buChar char="•"/>
              <a:defRPr/>
            </a:pPr>
            <a:r>
              <a:rPr lang="en-US" sz="2400" dirty="0"/>
              <a:t>UT SPH academic instruction, student advising</a:t>
            </a:r>
          </a:p>
          <a:p>
            <a:pPr lvl="1">
              <a:defRPr/>
            </a:pPr>
            <a:r>
              <a:rPr lang="en-US" sz="1900" dirty="0"/>
              <a:t>Several SHERM employees serve in adjunct faculty positions at SPH</a:t>
            </a:r>
          </a:p>
          <a:p>
            <a:pPr>
              <a:buFont typeface="Arial" charset="0"/>
              <a:buChar char="•"/>
              <a:defRPr/>
            </a:pPr>
            <a:endParaRPr lang="en-US" sz="2400" dirty="0"/>
          </a:p>
          <a:p>
            <a:pPr>
              <a:buFont typeface="Arial" charset="0"/>
              <a:buChar char="•"/>
              <a:defRPr/>
            </a:pPr>
            <a:r>
              <a:rPr lang="en-US" sz="2400" dirty="0"/>
              <a:t>Guest lectures at other UTHealth schools (UT MS and GSBS) and other area institutions (TAMU, TWU, TSU, UHCL, UHD)</a:t>
            </a:r>
          </a:p>
          <a:p>
            <a:pPr>
              <a:buFont typeface="Arial" charset="0"/>
              <a:buChar char="•"/>
              <a:defRPr/>
            </a:pPr>
            <a:endParaRPr lang="en-US" sz="2400" dirty="0"/>
          </a:p>
          <a:p>
            <a:pPr>
              <a:buFont typeface="Arial" charset="0"/>
              <a:buChar char="•"/>
              <a:defRPr/>
            </a:pPr>
            <a:r>
              <a:rPr lang="en-US" sz="2400" dirty="0"/>
              <a:t>Host student internships, </a:t>
            </a:r>
            <a:r>
              <a:rPr lang="en-US" sz="2400" dirty="0" err="1"/>
              <a:t>practica</a:t>
            </a:r>
            <a:r>
              <a:rPr lang="en-US" sz="2400" dirty="0"/>
              <a:t>. Advising for UT MS Scholarly Concentration students</a:t>
            </a:r>
          </a:p>
          <a:p>
            <a:pPr>
              <a:buFont typeface="Arial" charset="0"/>
              <a:buChar char="•"/>
              <a:defRPr/>
            </a:pPr>
            <a:endParaRPr lang="en-US" sz="2400" dirty="0"/>
          </a:p>
          <a:p>
            <a:pPr>
              <a:buFont typeface="Arial" charset="0"/>
              <a:buChar char="•"/>
              <a:defRPr/>
            </a:pPr>
            <a:r>
              <a:rPr lang="en-US" sz="2400" dirty="0"/>
              <a:t>Continuing education courses through UT SPH </a:t>
            </a:r>
          </a:p>
          <a:p>
            <a:pPr>
              <a:buFont typeface="Arial" charset="0"/>
              <a:buChar char="•"/>
              <a:defRPr/>
            </a:pPr>
            <a:endParaRPr lang="en-US" sz="2400" dirty="0"/>
          </a:p>
          <a:p>
            <a:pPr>
              <a:buFont typeface="Arial" charset="0"/>
              <a:buChar char="•"/>
              <a:defRPr/>
            </a:pPr>
            <a:r>
              <a:rPr lang="en-US" sz="2400" dirty="0"/>
              <a:t>Outreach education through courses with professional organizations (HPS, ABSA, CSHEMA, </a:t>
            </a:r>
            <a:r>
              <a:rPr lang="en-US" sz="2400" dirty="0" err="1"/>
              <a:t>Eagleson</a:t>
            </a:r>
            <a:r>
              <a:rPr lang="en-US" sz="2400" dirty="0"/>
              <a:t> Institute)</a:t>
            </a:r>
          </a:p>
          <a:p>
            <a:pPr>
              <a:buFont typeface="Arial" charset="0"/>
              <a:buChar char="•"/>
              <a:defRPr/>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ACED8860-215D-47B8-8792-3B92102949E8}"/>
              </a:ext>
            </a:extLst>
          </p:cNvPr>
          <p:cNvSpPr>
            <a:spLocks noChangeArrowheads="1"/>
          </p:cNvSpPr>
          <p:nvPr/>
        </p:nvSpPr>
        <p:spPr bwMode="auto">
          <a:xfrm>
            <a:off x="634482" y="1219200"/>
            <a:ext cx="10860832" cy="5105400"/>
          </a:xfrm>
          <a:prstGeom prst="rect">
            <a:avLst/>
          </a:prstGeom>
          <a:noFill/>
          <a:ln w="12700">
            <a:solidFill>
              <a:srgbClr val="BD4F19"/>
            </a:solidFill>
            <a:miter lim="800000"/>
            <a:headEnd/>
            <a:tailEnd/>
          </a:ln>
        </p:spPr>
        <p:txBody>
          <a:bodyPr wrap="none" anchor="ctr"/>
          <a:lstStyle/>
          <a:p>
            <a:pPr>
              <a:defRPr/>
            </a:pPr>
            <a:endParaRPr lang="en-US" dirty="0">
              <a:solidFill>
                <a:prstClr val="black"/>
              </a:solidFill>
              <a:latin typeface="Calibri"/>
            </a:endParaRPr>
          </a:p>
        </p:txBody>
      </p:sp>
      <p:sp>
        <p:nvSpPr>
          <p:cNvPr id="58371" name="Title 1">
            <a:extLst>
              <a:ext uri="{FF2B5EF4-FFF2-40B4-BE49-F238E27FC236}">
                <a16:creationId xmlns:a16="http://schemas.microsoft.com/office/drawing/2014/main" id="{EAAFA61E-5D17-4202-8A3A-B17D2F2F2D90}"/>
              </a:ext>
            </a:extLst>
          </p:cNvPr>
          <p:cNvSpPr>
            <a:spLocks noGrp="1"/>
          </p:cNvSpPr>
          <p:nvPr>
            <p:ph type="title"/>
          </p:nvPr>
        </p:nvSpPr>
        <p:spPr>
          <a:xfrm>
            <a:off x="1981200" y="76200"/>
            <a:ext cx="8229600" cy="1143000"/>
          </a:xfrm>
        </p:spPr>
        <p:txBody>
          <a:bodyPr/>
          <a:lstStyle/>
          <a:p>
            <a:pPr algn="ctr"/>
            <a:r>
              <a:rPr lang="en-US" altLang="en-US" sz="3600" dirty="0">
                <a:latin typeface="+mn-lt"/>
              </a:rPr>
              <a:t>SHERM Contribution to the </a:t>
            </a:r>
            <a:r>
              <a:rPr lang="en-US" altLang="en-US" sz="3600" u="sng" dirty="0">
                <a:latin typeface="+mn-lt"/>
              </a:rPr>
              <a:t>Research</a:t>
            </a:r>
            <a:r>
              <a:rPr lang="en-US" altLang="en-US" sz="3600" dirty="0">
                <a:latin typeface="+mn-lt"/>
              </a:rPr>
              <a:t> Institutional Mission</a:t>
            </a:r>
          </a:p>
        </p:txBody>
      </p:sp>
      <p:sp>
        <p:nvSpPr>
          <p:cNvPr id="3" name="Content Placeholder 2">
            <a:extLst>
              <a:ext uri="{FF2B5EF4-FFF2-40B4-BE49-F238E27FC236}">
                <a16:creationId xmlns:a16="http://schemas.microsoft.com/office/drawing/2014/main" id="{5FD8317A-8459-4610-8350-31DB3205FFB4}"/>
              </a:ext>
            </a:extLst>
          </p:cNvPr>
          <p:cNvSpPr>
            <a:spLocks noGrp="1"/>
          </p:cNvSpPr>
          <p:nvPr>
            <p:ph idx="1"/>
          </p:nvPr>
        </p:nvSpPr>
        <p:spPr>
          <a:xfrm>
            <a:off x="696686" y="1522446"/>
            <a:ext cx="10695992" cy="4654419"/>
          </a:xfrm>
          <a:noFill/>
        </p:spPr>
        <p:txBody>
          <a:bodyPr>
            <a:normAutofit fontScale="25000" lnSpcReduction="20000"/>
          </a:bodyPr>
          <a:lstStyle/>
          <a:p>
            <a:pPr>
              <a:spcBef>
                <a:spcPts val="0"/>
              </a:spcBef>
              <a:defRPr/>
            </a:pPr>
            <a:r>
              <a:rPr lang="en-US" sz="8000" dirty="0"/>
              <a:t>NIEHS training grant and Ebola supplement (w/Dr. Rios, UT SPH)</a:t>
            </a:r>
          </a:p>
          <a:p>
            <a:pPr marL="0" indent="0">
              <a:spcBef>
                <a:spcPts val="0"/>
              </a:spcBef>
              <a:buNone/>
              <a:defRPr/>
            </a:pPr>
            <a:endParaRPr lang="en-US" sz="8000" dirty="0"/>
          </a:p>
          <a:p>
            <a:pPr>
              <a:spcBef>
                <a:spcPts val="0"/>
              </a:spcBef>
              <a:defRPr/>
            </a:pPr>
            <a:r>
              <a:rPr lang="en-US" sz="8000" dirty="0"/>
              <a:t>NIOSH evaluation of elastomeric respirators in the healthcare setting grant (w/ Dr. Pompeii, Baylor College of Medicine)</a:t>
            </a:r>
          </a:p>
          <a:p>
            <a:pPr marL="0" indent="0">
              <a:spcBef>
                <a:spcPts val="0"/>
              </a:spcBef>
              <a:buNone/>
              <a:defRPr/>
            </a:pPr>
            <a:endParaRPr lang="en-US" sz="8000" dirty="0"/>
          </a:p>
          <a:p>
            <a:pPr>
              <a:spcBef>
                <a:spcPts val="0"/>
              </a:spcBef>
              <a:defRPr/>
            </a:pPr>
            <a:r>
              <a:rPr lang="en-US" sz="8000" dirty="0"/>
              <a:t>Participation in other funded grants:</a:t>
            </a:r>
            <a:r>
              <a:rPr lang="en-US" sz="8000" dirty="0">
                <a:solidFill>
                  <a:srgbClr val="BD4F19"/>
                </a:solidFill>
              </a:rPr>
              <a:t> </a:t>
            </a:r>
          </a:p>
          <a:p>
            <a:pPr lvl="1">
              <a:spcBef>
                <a:spcPts val="0"/>
              </a:spcBef>
              <a:buFont typeface="Arial" charset="0"/>
              <a:buChar char="•"/>
              <a:defRPr/>
            </a:pPr>
            <a:r>
              <a:rPr lang="en-US" sz="8000" dirty="0"/>
              <a:t>NIOSH ERC SWCOEH</a:t>
            </a:r>
          </a:p>
          <a:p>
            <a:pPr lvl="1">
              <a:spcBef>
                <a:spcPts val="0"/>
              </a:spcBef>
              <a:buFont typeface="Arial" charset="0"/>
              <a:buChar char="•"/>
              <a:defRPr/>
            </a:pPr>
            <a:r>
              <a:rPr lang="en-US" sz="8000" dirty="0"/>
              <a:t>TSU Health Physics Program - $11,000</a:t>
            </a:r>
          </a:p>
          <a:p>
            <a:pPr>
              <a:spcBef>
                <a:spcPts val="0"/>
              </a:spcBef>
              <a:buFont typeface="Arial" charset="0"/>
              <a:buChar char="•"/>
              <a:defRPr/>
            </a:pPr>
            <a:endParaRPr lang="en-US" sz="8000" dirty="0"/>
          </a:p>
          <a:p>
            <a:pPr>
              <a:spcBef>
                <a:spcPts val="0"/>
              </a:spcBef>
              <a:defRPr/>
            </a:pPr>
            <a:r>
              <a:rPr lang="en-US" sz="8000" dirty="0"/>
              <a:t>COVID-19 related research collaborations: </a:t>
            </a:r>
          </a:p>
          <a:p>
            <a:pPr lvl="1">
              <a:spcBef>
                <a:spcPts val="0"/>
              </a:spcBef>
              <a:buFont typeface="Arial" charset="0"/>
              <a:buChar char="•"/>
              <a:defRPr/>
            </a:pPr>
            <a:r>
              <a:rPr lang="en-US" sz="7600" dirty="0"/>
              <a:t>Dr. Amber Luong – evaluating decontamination methods for N95 respirators</a:t>
            </a:r>
          </a:p>
          <a:p>
            <a:pPr lvl="1">
              <a:spcBef>
                <a:spcPts val="0"/>
              </a:spcBef>
              <a:buFont typeface="Arial" charset="0"/>
              <a:buChar char="•"/>
              <a:defRPr/>
            </a:pPr>
            <a:r>
              <a:rPr lang="en-US" sz="7600" dirty="0"/>
              <a:t>Dr. Mary (Cindy) Farach Carson – evaluating novel N95 respirator product</a:t>
            </a:r>
          </a:p>
          <a:p>
            <a:pPr lvl="1">
              <a:spcBef>
                <a:spcPts val="0"/>
              </a:spcBef>
              <a:buFont typeface="Arial" charset="0"/>
              <a:buChar char="•"/>
              <a:defRPr/>
            </a:pPr>
            <a:r>
              <a:rPr lang="en-US" sz="7600" dirty="0"/>
              <a:t>Memorial Hermann Hospital N95 reprocessing center – validation and management</a:t>
            </a:r>
          </a:p>
          <a:p>
            <a:pPr lvl="1">
              <a:spcBef>
                <a:spcPts val="0"/>
              </a:spcBef>
              <a:buFont typeface="Arial" charset="0"/>
              <a:buChar char="•"/>
              <a:defRPr/>
            </a:pPr>
            <a:endParaRPr lang="en-US" sz="7600" dirty="0"/>
          </a:p>
          <a:p>
            <a:pPr>
              <a:spcBef>
                <a:spcPts val="0"/>
              </a:spcBef>
              <a:defRPr/>
            </a:pPr>
            <a:r>
              <a:rPr lang="en-US" sz="8000" dirty="0"/>
              <a:t>Advising and hosting students for research projects and associated publications:</a:t>
            </a:r>
            <a:endParaRPr lang="en-US" sz="2500" dirty="0"/>
          </a:p>
          <a:p>
            <a:pPr marL="457200" lvl="1" indent="0">
              <a:buNone/>
              <a:defRPr/>
            </a:pPr>
            <a:r>
              <a:rPr lang="en-US" sz="3600" dirty="0"/>
              <a:t>Zapata JR, Stewart J, Kelly KO, Taylor AR, Martinez EI, </a:t>
            </a:r>
            <a:r>
              <a:rPr lang="en-US" sz="3600" dirty="0" err="1"/>
              <a:t>Amoako</a:t>
            </a:r>
            <a:r>
              <a:rPr lang="en-US" sz="3600" dirty="0"/>
              <a:t> K, Gutierrez JM, EMERY RJ, Cheng SY, Patlovich SJ, Harvey MC. A cyclotron decommissioning radiological assessment exercise performed by student mentees underrepresented in the radiation safety profession. Health Phys,120(1): 105-111, 2021</a:t>
            </a:r>
          </a:p>
          <a:p>
            <a:pPr marL="457200" lvl="1" indent="0">
              <a:buNone/>
              <a:defRPr/>
            </a:pPr>
            <a:r>
              <a:rPr lang="en-US" sz="3600" dirty="0"/>
              <a:t>King KG*, Delclos GL, Brown EL, Emery ST, Yamal JM, EMERY RJ. An assessment of outpatient clinic room ventilation systems and possible relationship to disease transmission. Am J Infect Control. 2021 Jan 21: S0196-6553(21)00023-7. </a:t>
            </a:r>
            <a:r>
              <a:rPr lang="en-US" sz="3600" dirty="0" err="1"/>
              <a:t>doi</a:t>
            </a:r>
            <a:r>
              <a:rPr lang="en-US" sz="3600" dirty="0"/>
              <a:t>: 10.1016/j.ajic.2021.01.011. </a:t>
            </a:r>
          </a:p>
          <a:p>
            <a:pPr marL="457200" lvl="1" indent="0">
              <a:buNone/>
              <a:defRPr/>
            </a:pPr>
            <a:r>
              <a:rPr lang="en-US" sz="3600" dirty="0"/>
              <a:t>Laine J*, Delclos G, EMERY RJ, Peskin, M. The prevalence of practicing safety professionals’ knowledge and involvement with workplace wellness programs, Prof </a:t>
            </a:r>
            <a:r>
              <a:rPr lang="en-US" sz="3600" dirty="0" err="1"/>
              <a:t>Saf</a:t>
            </a:r>
            <a:r>
              <a:rPr lang="en-US" sz="3600" dirty="0"/>
              <a:t>  submitted August 2021.</a:t>
            </a:r>
          </a:p>
          <a:p>
            <a:pPr marL="457200" lvl="1" indent="0">
              <a:buNone/>
              <a:defRPr/>
            </a:pPr>
            <a:r>
              <a:rPr lang="en-US" sz="3600" dirty="0"/>
              <a:t>Jiang, Z.Y., Huang, Z., Schmale, I., Brown, E.L., Lorenz, M.C., Patlovich, S.J., </a:t>
            </a:r>
            <a:r>
              <a:rPr lang="en-US" sz="3600" dirty="0" err="1"/>
              <a:t>Goswami</a:t>
            </a:r>
            <a:r>
              <a:rPr lang="en-US" sz="3600" dirty="0"/>
              <a:t>, K., Wilson, H.B., Ahmad, J., Alexander, R., Bryan, W., Burke, L., Citardi, M.J., Elias, J., Ho, T., Jacob, J., Low, G., </a:t>
            </a:r>
            <a:r>
              <a:rPr lang="en-US" sz="3600" dirty="0" err="1"/>
              <a:t>Miramón</a:t>
            </a:r>
            <a:r>
              <a:rPr lang="en-US" sz="3600" dirty="0"/>
              <a:t>, P., Patki, A.U., Yao, W.C., Luong, A.U.  N95 respirator reuse, decontamination methods, and microbial burden: A randomized controlled trial, American Journal of Otolaryngology, 2021, https://doi.org/10.1016/j.amjoto.2021.103017 </a:t>
            </a:r>
          </a:p>
          <a:p>
            <a:pPr marL="457200" lvl="1" indent="0">
              <a:buNone/>
              <a:defRPr/>
            </a:pPr>
            <a:r>
              <a:rPr lang="en-US" sz="3600" dirty="0"/>
              <a:t>Melchor, M., Sedlock, E., Patlovich, S.J. Providing Safe Dental Care During COVID-19: A Review of the Risk Assessment and Controls Implemented at The University of Texas School of Dentistry at Houston. Journal of Dental Infection Control and Safety, Volume 3, 2021. </a:t>
            </a:r>
          </a:p>
          <a:p>
            <a:pPr marL="914400" lvl="2" indent="0">
              <a:buNone/>
              <a:defRPr/>
            </a:pPr>
            <a:endParaRPr lang="en-US" sz="43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94967C3C-A92E-41D0-9BE6-7EF69FC977DF}"/>
              </a:ext>
            </a:extLst>
          </p:cNvPr>
          <p:cNvSpPr>
            <a:spLocks noChangeArrowheads="1"/>
          </p:cNvSpPr>
          <p:nvPr/>
        </p:nvSpPr>
        <p:spPr bwMode="auto">
          <a:xfrm>
            <a:off x="547396" y="1108788"/>
            <a:ext cx="11153192" cy="5334000"/>
          </a:xfrm>
          <a:prstGeom prst="rect">
            <a:avLst/>
          </a:prstGeom>
          <a:noFill/>
          <a:ln w="12700">
            <a:solidFill>
              <a:srgbClr val="BD4F19"/>
            </a:solidFill>
            <a:miter lim="800000"/>
            <a:headEnd/>
            <a:tailEnd/>
          </a:ln>
        </p:spPr>
        <p:txBody>
          <a:bodyPr wrap="none" anchor="ctr"/>
          <a:lstStyle/>
          <a:p>
            <a:pPr eaLnBrk="1" hangingPunct="1">
              <a:defRPr/>
            </a:pPr>
            <a:endParaRPr lang="en-US" dirty="0">
              <a:latin typeface="Arial" charset="0"/>
            </a:endParaRPr>
          </a:p>
        </p:txBody>
      </p:sp>
      <p:sp>
        <p:nvSpPr>
          <p:cNvPr id="59395" name="Rectangle 2">
            <a:extLst>
              <a:ext uri="{FF2B5EF4-FFF2-40B4-BE49-F238E27FC236}">
                <a16:creationId xmlns:a16="http://schemas.microsoft.com/office/drawing/2014/main" id="{70EABA73-904F-44E2-B325-EE2CAD4DC075}"/>
              </a:ext>
            </a:extLst>
          </p:cNvPr>
          <p:cNvSpPr>
            <a:spLocks noGrp="1"/>
          </p:cNvSpPr>
          <p:nvPr>
            <p:ph type="title"/>
          </p:nvPr>
        </p:nvSpPr>
        <p:spPr>
          <a:xfrm>
            <a:off x="4662196" y="190501"/>
            <a:ext cx="3020008" cy="1143000"/>
          </a:xfrm>
        </p:spPr>
        <p:txBody>
          <a:bodyPr/>
          <a:lstStyle/>
          <a:p>
            <a:pPr eaLnBrk="1" hangingPunct="1"/>
            <a:r>
              <a:rPr lang="en-US" altLang="en-US" dirty="0">
                <a:latin typeface="+mn-lt"/>
              </a:rPr>
              <a:t>Summary</a:t>
            </a:r>
          </a:p>
        </p:txBody>
      </p:sp>
      <p:sp>
        <p:nvSpPr>
          <p:cNvPr id="48132" name="Rectangle 3">
            <a:extLst>
              <a:ext uri="{FF2B5EF4-FFF2-40B4-BE49-F238E27FC236}">
                <a16:creationId xmlns:a16="http://schemas.microsoft.com/office/drawing/2014/main" id="{E6A2964A-1BC5-4E09-8FC8-1B954EAE3C3C}"/>
              </a:ext>
            </a:extLst>
          </p:cNvPr>
          <p:cNvSpPr>
            <a:spLocks noGrp="1" noChangeArrowheads="1"/>
          </p:cNvSpPr>
          <p:nvPr>
            <p:ph idx="1"/>
          </p:nvPr>
        </p:nvSpPr>
        <p:spPr>
          <a:xfrm>
            <a:off x="687897" y="1216404"/>
            <a:ext cx="10821798" cy="5091089"/>
          </a:xfrm>
        </p:spPr>
        <p:txBody>
          <a:bodyPr>
            <a:normAutofit fontScale="92500" lnSpcReduction="10000"/>
          </a:bodyPr>
          <a:lstStyle/>
          <a:p>
            <a:pPr marL="0" indent="0" eaLnBrk="1" hangingPunct="1">
              <a:lnSpc>
                <a:spcPct val="90000"/>
              </a:lnSpc>
              <a:buNone/>
              <a:defRPr/>
            </a:pPr>
            <a:r>
              <a:rPr lang="en-US" altLang="en-US" sz="1600" dirty="0"/>
              <a:t>Various measures and metrics indicate that SHERM continues to meet its objective of maintaining a </a:t>
            </a:r>
            <a:r>
              <a:rPr lang="en-US" altLang="en-US" sz="1600" dirty="0">
                <a:solidFill>
                  <a:srgbClr val="BD4F19"/>
                </a:solidFill>
              </a:rPr>
              <a:t>safe and healthy</a:t>
            </a:r>
            <a:r>
              <a:rPr lang="en-US" altLang="en-US" sz="1600" dirty="0">
                <a:solidFill>
                  <a:srgbClr val="990033"/>
                </a:solidFill>
              </a:rPr>
              <a:t> </a:t>
            </a:r>
            <a:r>
              <a:rPr lang="en-US" altLang="en-US" sz="1600" dirty="0"/>
              <a:t>working and learning</a:t>
            </a:r>
            <a:r>
              <a:rPr lang="en-US" altLang="en-US" sz="1600" dirty="0">
                <a:solidFill>
                  <a:srgbClr val="990033"/>
                </a:solidFill>
              </a:rPr>
              <a:t> </a:t>
            </a:r>
            <a:r>
              <a:rPr lang="en-US" altLang="en-US" sz="1600" dirty="0">
                <a:solidFill>
                  <a:srgbClr val="BD4F19"/>
                </a:solidFill>
              </a:rPr>
              <a:t>environment</a:t>
            </a:r>
            <a:r>
              <a:rPr lang="en-US" altLang="en-US" sz="1600" dirty="0"/>
              <a:t> in a </a:t>
            </a:r>
            <a:r>
              <a:rPr lang="en-US" altLang="en-US" sz="1600" dirty="0">
                <a:solidFill>
                  <a:srgbClr val="BD4F19"/>
                </a:solidFill>
              </a:rPr>
              <a:t>cost effective</a:t>
            </a:r>
            <a:r>
              <a:rPr lang="en-US" altLang="en-US" sz="1600" dirty="0"/>
              <a:t> manner that </a:t>
            </a:r>
            <a:r>
              <a:rPr lang="en-US" altLang="en-US" sz="1600" dirty="0">
                <a:solidFill>
                  <a:srgbClr val="BD4F19"/>
                </a:solidFill>
              </a:rPr>
              <a:t>doesn’t interfere with operations, while also making active contributions to the institutional missions</a:t>
            </a:r>
            <a:r>
              <a:rPr lang="en-US" altLang="en-US" sz="1600" dirty="0"/>
              <a:t>:</a:t>
            </a:r>
          </a:p>
          <a:p>
            <a:pPr lvl="1">
              <a:defRPr/>
            </a:pPr>
            <a:r>
              <a:rPr lang="en-US" altLang="en-US" sz="1600" dirty="0"/>
              <a:t>Injury rates continue to be among the lowest within the UT System</a:t>
            </a:r>
          </a:p>
          <a:p>
            <a:pPr lvl="1">
              <a:defRPr/>
            </a:pPr>
            <a:r>
              <a:rPr lang="en-US" altLang="en-US" sz="1600" dirty="0"/>
              <a:t>Despite continued growth in the research enterprise, hazardous waste costs aggressively contained</a:t>
            </a:r>
          </a:p>
          <a:p>
            <a:pPr lvl="1">
              <a:defRPr/>
            </a:pPr>
            <a:r>
              <a:rPr lang="en-US" altLang="en-US" sz="1600" dirty="0"/>
              <a:t>Client satisfaction continues to be measurably high</a:t>
            </a:r>
          </a:p>
          <a:p>
            <a:pPr lvl="1">
              <a:defRPr/>
            </a:pPr>
            <a:r>
              <a:rPr lang="en-US" altLang="en-US" sz="1600" dirty="0"/>
              <a:t>And while providing these services, SHERM also actively contributes to the teaching, research, and community service missions of the institution</a:t>
            </a:r>
          </a:p>
          <a:p>
            <a:pPr lvl="1" eaLnBrk="1" hangingPunct="1">
              <a:lnSpc>
                <a:spcPct val="90000"/>
              </a:lnSpc>
              <a:buFontTx/>
              <a:buNone/>
              <a:defRPr/>
            </a:pPr>
            <a:endParaRPr lang="en-US" altLang="en-US" sz="1600" dirty="0"/>
          </a:p>
          <a:p>
            <a:pPr marL="0" indent="0" eaLnBrk="1" hangingPunct="1">
              <a:lnSpc>
                <a:spcPct val="90000"/>
              </a:lnSpc>
              <a:buNone/>
              <a:defRPr/>
            </a:pPr>
            <a:r>
              <a:rPr lang="en-US" altLang="en-US" sz="1600" dirty="0"/>
              <a:t>The major area of current institutional growth is in the clinical setting, so SHERM will need to adjust accordingly to support this enterprises</a:t>
            </a:r>
          </a:p>
          <a:p>
            <a:pPr marL="0" indent="0">
              <a:buNone/>
              <a:defRPr/>
            </a:pPr>
            <a:endParaRPr lang="en-US" altLang="en-US" sz="1600" dirty="0"/>
          </a:p>
          <a:p>
            <a:pPr marL="0" indent="0" eaLnBrk="1" hangingPunct="1">
              <a:lnSpc>
                <a:spcPct val="90000"/>
              </a:lnSpc>
              <a:buNone/>
              <a:defRPr/>
            </a:pPr>
            <a:r>
              <a:rPr lang="en-US" altLang="en-US" sz="1600" dirty="0"/>
              <a:t>The impending discontinuance of the UTS WCI Resource Allocation Program represents a challenge, especially for the Occupational Health program</a:t>
            </a:r>
          </a:p>
          <a:p>
            <a:pPr eaLnBrk="1" hangingPunct="1">
              <a:lnSpc>
                <a:spcPct val="90000"/>
              </a:lnSpc>
              <a:buFont typeface="Arial" charset="0"/>
              <a:buChar char="•"/>
              <a:defRPr/>
            </a:pPr>
            <a:endParaRPr lang="en-US" altLang="en-US" sz="1600" dirty="0"/>
          </a:p>
          <a:p>
            <a:pPr marL="0" indent="0" eaLnBrk="1" hangingPunct="1">
              <a:lnSpc>
                <a:spcPct val="90000"/>
              </a:lnSpc>
              <a:buNone/>
              <a:defRPr/>
            </a:pPr>
            <a:r>
              <a:rPr lang="en-US" altLang="en-US" sz="1600" dirty="0"/>
              <a:t>A successful safety program is largely “people powered” – the </a:t>
            </a:r>
            <a:r>
              <a:rPr lang="en-US" altLang="en-US" sz="1600" dirty="0">
                <a:solidFill>
                  <a:srgbClr val="BD4F19"/>
                </a:solidFill>
              </a:rPr>
              <a:t>services most valued by clients cannot be automated!</a:t>
            </a:r>
          </a:p>
          <a:p>
            <a:pPr eaLnBrk="1" hangingPunct="1">
              <a:lnSpc>
                <a:spcPct val="90000"/>
              </a:lnSpc>
              <a:buFont typeface="Arial" charset="0"/>
              <a:buChar char="•"/>
              <a:defRPr/>
            </a:pPr>
            <a:endParaRPr lang="en-US" altLang="en-US" sz="1600" dirty="0">
              <a:solidFill>
                <a:srgbClr val="A50021"/>
              </a:solidFill>
            </a:endParaRPr>
          </a:p>
          <a:p>
            <a:pPr marL="0" indent="0" eaLnBrk="1" hangingPunct="1">
              <a:lnSpc>
                <a:spcPct val="90000"/>
              </a:lnSpc>
              <a:buNone/>
              <a:defRPr/>
            </a:pPr>
            <a:r>
              <a:rPr lang="en-US" altLang="en-US" sz="1600" dirty="0"/>
              <a:t>SHERM resource needs will continue to be </a:t>
            </a:r>
            <a:r>
              <a:rPr lang="en-US" altLang="en-US" sz="1600" dirty="0">
                <a:solidFill>
                  <a:srgbClr val="BD4F19"/>
                </a:solidFill>
              </a:rPr>
              <a:t>driven primarily by the square footage to which services are provided</a:t>
            </a:r>
            <a:r>
              <a:rPr lang="en-US" altLang="en-US" sz="1600" dirty="0"/>
              <a:t> (total, lab and clinic square footage) and geographic distribution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056370E-5CA0-40D7-B480-B3509099B5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7640" y="1845579"/>
            <a:ext cx="3616719" cy="2442823"/>
          </a:xfrm>
          <a:prstGeom prst="rect">
            <a:avLst/>
          </a:prstGeom>
        </p:spPr>
      </p:pic>
    </p:spTree>
    <p:extLst>
      <p:ext uri="{BB962C8B-B14F-4D97-AF65-F5344CB8AC3E}">
        <p14:creationId xmlns:p14="http://schemas.microsoft.com/office/powerpoint/2010/main" val="1124516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5372"/>
            <a:ext cx="10515600" cy="1325563"/>
          </a:xfrm>
        </p:spPr>
        <p:txBody>
          <a:bodyPr>
            <a:normAutofit/>
          </a:bodyPr>
          <a:lstStyle/>
          <a:p>
            <a:r>
              <a:rPr lang="en-US" sz="4000" dirty="0">
                <a:solidFill>
                  <a:prstClr val="black"/>
                </a:solidFill>
                <a:latin typeface="Calibri" panose="020F0502020204030204"/>
              </a:rPr>
              <a:t>Notable SHERM Service During Ongoing Pandemic</a:t>
            </a:r>
            <a:endParaRPr lang="en-US" sz="4000" dirty="0"/>
          </a:p>
        </p:txBody>
      </p:sp>
      <p:sp>
        <p:nvSpPr>
          <p:cNvPr id="3" name="Content Placeholder 2"/>
          <p:cNvSpPr>
            <a:spLocks noGrp="1"/>
          </p:cNvSpPr>
          <p:nvPr>
            <p:ph sz="half" idx="1"/>
          </p:nvPr>
        </p:nvSpPr>
        <p:spPr>
          <a:xfrm>
            <a:off x="838200" y="1742495"/>
            <a:ext cx="5181600" cy="4716492"/>
          </a:xfrm>
        </p:spPr>
        <p:txBody>
          <a:bodyPr>
            <a:normAutofit fontScale="62500" lnSpcReduction="20000"/>
          </a:bodyPr>
          <a:lstStyle/>
          <a:p>
            <a:pPr>
              <a:defRPr/>
            </a:pPr>
            <a:r>
              <a:rPr lang="en-US" dirty="0"/>
              <a:t>Support provided for establishment and ongoing maintenance of COVID-19 vaccination hub initially at MSB, Cooley, and eventually UTPB</a:t>
            </a:r>
          </a:p>
          <a:p>
            <a:pPr>
              <a:defRPr/>
            </a:pPr>
            <a:r>
              <a:rPr lang="en-US" dirty="0"/>
              <a:t>Receipt of all COVID-19 vaccine shipments to secure freezer storage location</a:t>
            </a:r>
          </a:p>
          <a:p>
            <a:pPr>
              <a:defRPr/>
            </a:pPr>
            <a:r>
              <a:rPr lang="en-US" dirty="0"/>
              <a:t>Safety training provided during fully virtual new employee orientation sessions held by HR</a:t>
            </a:r>
          </a:p>
          <a:p>
            <a:pPr>
              <a:defRPr/>
            </a:pPr>
            <a:r>
              <a:rPr lang="en-US" dirty="0"/>
              <a:t>Laboratory and clinic safety training courses, while traditionally provided in-person, have been shifted to fully virtual</a:t>
            </a:r>
          </a:p>
          <a:p>
            <a:pPr>
              <a:defRPr/>
            </a:pPr>
            <a:r>
              <a:rPr lang="en-US" dirty="0"/>
              <a:t>Frequent on site consultations provided for schools, departments, and units returning to campus</a:t>
            </a:r>
          </a:p>
          <a:p>
            <a:pPr>
              <a:defRPr/>
            </a:pPr>
            <a:r>
              <a:rPr lang="en-US" dirty="0"/>
              <a:t>Training regarding PPE use, particularity for employees and students interacting with patients during ongoing periods of widespread community transmission</a:t>
            </a:r>
          </a:p>
          <a:p>
            <a:pPr>
              <a:defRPr/>
            </a:pPr>
            <a:r>
              <a:rPr lang="en-US" dirty="0"/>
              <a:t>Professional development and community based training sessions on COVID-19 precautions, vaccinations, etc.</a:t>
            </a:r>
          </a:p>
          <a:p>
            <a:pPr marL="0" indent="0">
              <a:buNone/>
            </a:pPr>
            <a:endParaRPr lang="en-US" dirty="0"/>
          </a:p>
        </p:txBody>
      </p:sp>
      <p:sp>
        <p:nvSpPr>
          <p:cNvPr id="4" name="Content Placeholder 3"/>
          <p:cNvSpPr>
            <a:spLocks noGrp="1"/>
          </p:cNvSpPr>
          <p:nvPr>
            <p:ph sz="half" idx="2"/>
          </p:nvPr>
        </p:nvSpPr>
        <p:spPr>
          <a:xfrm>
            <a:off x="6172200" y="1750807"/>
            <a:ext cx="5181600" cy="4616739"/>
          </a:xfrm>
        </p:spPr>
        <p:txBody>
          <a:bodyPr>
            <a:normAutofit fontScale="62500" lnSpcReduction="20000"/>
          </a:bodyPr>
          <a:lstStyle/>
          <a:p>
            <a:pPr>
              <a:defRPr/>
            </a:pPr>
            <a:r>
              <a:rPr lang="en-US" dirty="0"/>
              <a:t>Ongoing respiratory fit testing and training for over 4X normal volume of individuals</a:t>
            </a:r>
          </a:p>
          <a:p>
            <a:pPr>
              <a:defRPr/>
            </a:pPr>
            <a:r>
              <a:rPr lang="en-US" dirty="0"/>
              <a:t>Collaboration with Office of Diversity and Equal Opportunity to evaluate COVID-19 precaution exemption requests </a:t>
            </a:r>
          </a:p>
          <a:p>
            <a:pPr>
              <a:defRPr/>
            </a:pPr>
            <a:r>
              <a:rPr lang="en-US" dirty="0"/>
              <a:t>Frequent updates to campus signage regarding COVID-19 precautions as changes in precautions occur</a:t>
            </a:r>
          </a:p>
          <a:p>
            <a:pPr>
              <a:defRPr/>
            </a:pPr>
            <a:r>
              <a:rPr lang="en-US" dirty="0"/>
              <a:t>Implementation of additional housekeeping disinfection and cleaning protocols</a:t>
            </a:r>
          </a:p>
          <a:p>
            <a:pPr>
              <a:defRPr/>
            </a:pPr>
            <a:r>
              <a:rPr lang="en-US" dirty="0"/>
              <a:t>Participation on grants conducting COVID-19 related research and training (e.g. JETFIT, ECHO) </a:t>
            </a:r>
          </a:p>
          <a:p>
            <a:pPr>
              <a:defRPr/>
            </a:pPr>
            <a:r>
              <a:rPr lang="en-US" dirty="0"/>
              <a:t>Continued increase in IBC protocol submittals and reviews</a:t>
            </a:r>
          </a:p>
          <a:p>
            <a:pPr>
              <a:defRPr/>
            </a:pPr>
            <a:r>
              <a:rPr lang="en-US" dirty="0"/>
              <a:t>Provide support for creation of new Texas Epidemic Public Health Institute (TEPHI) </a:t>
            </a:r>
          </a:p>
          <a:p>
            <a:pPr>
              <a:defRPr/>
            </a:pPr>
            <a:r>
              <a:rPr lang="en-US" dirty="0"/>
              <a:t>…and much, much more…</a:t>
            </a:r>
          </a:p>
          <a:p>
            <a:endParaRPr lang="en-US" dirty="0"/>
          </a:p>
        </p:txBody>
      </p:sp>
      <p:sp>
        <p:nvSpPr>
          <p:cNvPr id="5" name="Rectangle 4"/>
          <p:cNvSpPr/>
          <p:nvPr/>
        </p:nvSpPr>
        <p:spPr>
          <a:xfrm>
            <a:off x="540327" y="1590935"/>
            <a:ext cx="10931237" cy="4851429"/>
          </a:xfrm>
          <a:prstGeom prst="rect">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1845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F45B6-5596-4A03-9B06-79BD94CFA88B}"/>
              </a:ext>
            </a:extLst>
          </p:cNvPr>
          <p:cNvSpPr>
            <a:spLocks noGrp="1"/>
          </p:cNvSpPr>
          <p:nvPr>
            <p:ph type="title"/>
          </p:nvPr>
        </p:nvSpPr>
        <p:spPr/>
        <p:txBody>
          <a:bodyPr>
            <a:normAutofit/>
          </a:bodyPr>
          <a:lstStyle/>
          <a:p>
            <a:pPr algn="ctr"/>
            <a:r>
              <a:rPr lang="en-US" sz="4000" dirty="0">
                <a:latin typeface="+mn-lt"/>
              </a:rPr>
              <a:t>SHERM’s Four Key Performance Indicators (KPI) for Safety Services to the Institution</a:t>
            </a:r>
          </a:p>
        </p:txBody>
      </p:sp>
      <p:sp>
        <p:nvSpPr>
          <p:cNvPr id="4" name="TextBox 3">
            <a:extLst>
              <a:ext uri="{FF2B5EF4-FFF2-40B4-BE49-F238E27FC236}">
                <a16:creationId xmlns:a16="http://schemas.microsoft.com/office/drawing/2014/main" id="{C6809407-F280-461F-9A82-71581037AA3F}"/>
              </a:ext>
            </a:extLst>
          </p:cNvPr>
          <p:cNvSpPr txBox="1"/>
          <p:nvPr/>
        </p:nvSpPr>
        <p:spPr>
          <a:xfrm>
            <a:off x="2342766" y="2620027"/>
            <a:ext cx="2528595" cy="1384995"/>
          </a:xfrm>
          <a:prstGeom prst="rect">
            <a:avLst/>
          </a:prstGeom>
          <a:noFill/>
        </p:spPr>
        <p:txBody>
          <a:bodyPr wrap="square" rtlCol="0">
            <a:spAutoFit/>
          </a:bodyPr>
          <a:lstStyle/>
          <a:p>
            <a:pPr algn="ctr"/>
            <a:r>
              <a:rPr lang="en-US" sz="2800" dirty="0">
                <a:solidFill>
                  <a:srgbClr val="BD4F19"/>
                </a:solidFill>
              </a:rPr>
              <a:t>KPI #1 Losses</a:t>
            </a:r>
          </a:p>
          <a:p>
            <a:pPr algn="ctr"/>
            <a:r>
              <a:rPr lang="en-US" sz="2800" dirty="0"/>
              <a:t>Personnel</a:t>
            </a:r>
          </a:p>
          <a:p>
            <a:pPr algn="ctr"/>
            <a:r>
              <a:rPr lang="en-US" sz="2800" dirty="0"/>
              <a:t>Property</a:t>
            </a:r>
          </a:p>
        </p:txBody>
      </p:sp>
      <p:sp>
        <p:nvSpPr>
          <p:cNvPr id="5" name="TextBox 4">
            <a:extLst>
              <a:ext uri="{FF2B5EF4-FFF2-40B4-BE49-F238E27FC236}">
                <a16:creationId xmlns:a16="http://schemas.microsoft.com/office/drawing/2014/main" id="{2BF90154-2593-419D-A3C7-BAE97F8ECF65}"/>
              </a:ext>
            </a:extLst>
          </p:cNvPr>
          <p:cNvSpPr txBox="1"/>
          <p:nvPr/>
        </p:nvSpPr>
        <p:spPr>
          <a:xfrm>
            <a:off x="2342766" y="4396631"/>
            <a:ext cx="2528594" cy="1384995"/>
          </a:xfrm>
          <a:prstGeom prst="rect">
            <a:avLst/>
          </a:prstGeom>
          <a:noFill/>
        </p:spPr>
        <p:txBody>
          <a:bodyPr wrap="square" rtlCol="0">
            <a:spAutoFit/>
          </a:bodyPr>
          <a:lstStyle/>
          <a:p>
            <a:pPr algn="ctr"/>
            <a:r>
              <a:rPr lang="en-US" sz="2800" dirty="0">
                <a:solidFill>
                  <a:srgbClr val="BD4F19"/>
                </a:solidFill>
              </a:rPr>
              <a:t>KPI #3 Finances</a:t>
            </a:r>
          </a:p>
          <a:p>
            <a:pPr algn="ctr"/>
            <a:r>
              <a:rPr lang="en-US" sz="2800" dirty="0"/>
              <a:t>Expenditures </a:t>
            </a:r>
          </a:p>
          <a:p>
            <a:pPr algn="ctr"/>
            <a:r>
              <a:rPr lang="en-US" sz="2800" dirty="0"/>
              <a:t>Revenues</a:t>
            </a:r>
          </a:p>
        </p:txBody>
      </p:sp>
      <p:cxnSp>
        <p:nvCxnSpPr>
          <p:cNvPr id="7" name="Straight Connector 6">
            <a:extLst>
              <a:ext uri="{FF2B5EF4-FFF2-40B4-BE49-F238E27FC236}">
                <a16:creationId xmlns:a16="http://schemas.microsoft.com/office/drawing/2014/main" id="{A5CD8772-56B0-436A-9334-E115F69E3FBB}"/>
              </a:ext>
            </a:extLst>
          </p:cNvPr>
          <p:cNvCxnSpPr>
            <a:cxnSpLocks/>
          </p:cNvCxnSpPr>
          <p:nvPr/>
        </p:nvCxnSpPr>
        <p:spPr>
          <a:xfrm>
            <a:off x="1101012" y="4180114"/>
            <a:ext cx="9937102" cy="0"/>
          </a:xfrm>
          <a:prstGeom prst="line">
            <a:avLst/>
          </a:prstGeom>
          <a:ln w="19050">
            <a:solidFill>
              <a:srgbClr val="BD4F19"/>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1D3C656-1887-417F-92BD-A3EF50CC26E3}"/>
              </a:ext>
            </a:extLst>
          </p:cNvPr>
          <p:cNvCxnSpPr>
            <a:cxnSpLocks/>
          </p:cNvCxnSpPr>
          <p:nvPr/>
        </p:nvCxnSpPr>
        <p:spPr>
          <a:xfrm>
            <a:off x="5946705" y="2724536"/>
            <a:ext cx="0" cy="2929815"/>
          </a:xfrm>
          <a:prstGeom prst="line">
            <a:avLst/>
          </a:prstGeom>
          <a:ln w="19050">
            <a:solidFill>
              <a:srgbClr val="BD4F19"/>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E5FA6E8-4FB1-48EF-A6CF-1C99009AEA29}"/>
              </a:ext>
            </a:extLst>
          </p:cNvPr>
          <p:cNvSpPr txBox="1"/>
          <p:nvPr/>
        </p:nvSpPr>
        <p:spPr>
          <a:xfrm>
            <a:off x="6394587" y="2616299"/>
            <a:ext cx="4365171" cy="1384995"/>
          </a:xfrm>
          <a:prstGeom prst="rect">
            <a:avLst/>
          </a:prstGeom>
          <a:noFill/>
        </p:spPr>
        <p:txBody>
          <a:bodyPr wrap="square" rtlCol="0">
            <a:spAutoFit/>
          </a:bodyPr>
          <a:lstStyle/>
          <a:p>
            <a:pPr algn="ctr"/>
            <a:r>
              <a:rPr lang="en-US" sz="2800" dirty="0">
                <a:solidFill>
                  <a:srgbClr val="BD4F19"/>
                </a:solidFill>
              </a:rPr>
              <a:t>KPI #2 Compliance</a:t>
            </a:r>
          </a:p>
          <a:p>
            <a:pPr algn="ctr"/>
            <a:r>
              <a:rPr lang="en-US" sz="2800" dirty="0"/>
              <a:t>With external agencies </a:t>
            </a:r>
          </a:p>
          <a:p>
            <a:pPr algn="ctr"/>
            <a:r>
              <a:rPr lang="en-US" sz="2800" dirty="0"/>
              <a:t>With internal assessments</a:t>
            </a:r>
          </a:p>
        </p:txBody>
      </p:sp>
      <p:sp>
        <p:nvSpPr>
          <p:cNvPr id="12" name="TextBox 11">
            <a:extLst>
              <a:ext uri="{FF2B5EF4-FFF2-40B4-BE49-F238E27FC236}">
                <a16:creationId xmlns:a16="http://schemas.microsoft.com/office/drawing/2014/main" id="{B2CC2445-12C6-4E3E-A6E3-2BD7E0AC0FE3}"/>
              </a:ext>
            </a:extLst>
          </p:cNvPr>
          <p:cNvSpPr txBox="1"/>
          <p:nvPr/>
        </p:nvSpPr>
        <p:spPr>
          <a:xfrm>
            <a:off x="6394587" y="4396631"/>
            <a:ext cx="4365171" cy="1384995"/>
          </a:xfrm>
          <a:prstGeom prst="rect">
            <a:avLst/>
          </a:prstGeom>
          <a:noFill/>
        </p:spPr>
        <p:txBody>
          <a:bodyPr wrap="square" rtlCol="0">
            <a:spAutoFit/>
          </a:bodyPr>
          <a:lstStyle/>
          <a:p>
            <a:pPr algn="ctr"/>
            <a:r>
              <a:rPr lang="en-US" sz="2800" dirty="0">
                <a:solidFill>
                  <a:srgbClr val="BD4F19"/>
                </a:solidFill>
              </a:rPr>
              <a:t>KPI #4 Client Satisfaction</a:t>
            </a:r>
          </a:p>
          <a:p>
            <a:pPr algn="ctr"/>
            <a:r>
              <a:rPr lang="en-US" sz="2800" dirty="0"/>
              <a:t>External clients served</a:t>
            </a:r>
          </a:p>
          <a:p>
            <a:pPr algn="ctr"/>
            <a:r>
              <a:rPr lang="en-US" sz="2800" dirty="0"/>
              <a:t>Internal department staff</a:t>
            </a:r>
          </a:p>
        </p:txBody>
      </p:sp>
      <p:sp>
        <p:nvSpPr>
          <p:cNvPr id="19" name="Rectangle 18">
            <a:extLst>
              <a:ext uri="{FF2B5EF4-FFF2-40B4-BE49-F238E27FC236}">
                <a16:creationId xmlns:a16="http://schemas.microsoft.com/office/drawing/2014/main" id="{A37B9443-0CC8-4710-AC4F-987D3B520E1E}"/>
              </a:ext>
            </a:extLst>
          </p:cNvPr>
          <p:cNvSpPr/>
          <p:nvPr/>
        </p:nvSpPr>
        <p:spPr>
          <a:xfrm>
            <a:off x="429208" y="1931437"/>
            <a:ext cx="11215396" cy="4674636"/>
          </a:xfrm>
          <a:prstGeom prst="rect">
            <a:avLst/>
          </a:prstGeom>
          <a:noFill/>
          <a:ln>
            <a:solidFill>
              <a:srgbClr val="BD4F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3537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AC2A-B2CB-4F87-9A37-BE05609759DA}"/>
              </a:ext>
            </a:extLst>
          </p:cNvPr>
          <p:cNvSpPr>
            <a:spLocks noGrp="1"/>
          </p:cNvSpPr>
          <p:nvPr>
            <p:ph type="title"/>
          </p:nvPr>
        </p:nvSpPr>
        <p:spPr>
          <a:xfrm>
            <a:off x="553673" y="365125"/>
            <a:ext cx="10964411" cy="851279"/>
          </a:xfrm>
        </p:spPr>
        <p:txBody>
          <a:bodyPr>
            <a:normAutofit/>
          </a:bodyPr>
          <a:lstStyle/>
          <a:p>
            <a:pPr algn="ctr"/>
            <a:r>
              <a:rPr lang="en-US" dirty="0">
                <a:latin typeface="+mn-lt"/>
              </a:rPr>
              <a:t>KPI #1: Losses</a:t>
            </a:r>
          </a:p>
        </p:txBody>
      </p:sp>
      <p:sp>
        <p:nvSpPr>
          <p:cNvPr id="3" name="Content Placeholder 2">
            <a:extLst>
              <a:ext uri="{FF2B5EF4-FFF2-40B4-BE49-F238E27FC236}">
                <a16:creationId xmlns:a16="http://schemas.microsoft.com/office/drawing/2014/main" id="{E98D253F-33C6-4DE6-BE74-8192B205B445}"/>
              </a:ext>
            </a:extLst>
          </p:cNvPr>
          <p:cNvSpPr>
            <a:spLocks noGrp="1"/>
          </p:cNvSpPr>
          <p:nvPr>
            <p:ph idx="1"/>
          </p:nvPr>
        </p:nvSpPr>
        <p:spPr>
          <a:xfrm>
            <a:off x="335559" y="1216404"/>
            <a:ext cx="11585197" cy="5444455"/>
          </a:xfrm>
          <a:ln w="12700">
            <a:solidFill>
              <a:srgbClr val="BD4F19"/>
            </a:solidFill>
          </a:ln>
        </p:spPr>
        <p:txBody>
          <a:bodyPr>
            <a:noAutofit/>
          </a:bodyPr>
          <a:lstStyle/>
          <a:p>
            <a:pPr marL="0" indent="0">
              <a:buNone/>
              <a:defRPr/>
            </a:pPr>
            <a:endParaRPr lang="en-US" dirty="0">
              <a:solidFill>
                <a:srgbClr val="BD4F19"/>
              </a:solidFill>
            </a:endParaRPr>
          </a:p>
          <a:p>
            <a:pPr marL="0" indent="0">
              <a:buNone/>
              <a:defRPr/>
            </a:pPr>
            <a:r>
              <a:rPr lang="en-US" dirty="0">
                <a:solidFill>
                  <a:srgbClr val="BD4F19"/>
                </a:solidFill>
              </a:rPr>
              <a:t>Personnel</a:t>
            </a:r>
          </a:p>
          <a:p>
            <a:pPr lvl="1">
              <a:defRPr/>
            </a:pPr>
            <a:r>
              <a:rPr lang="en-US" dirty="0"/>
              <a:t>Numbers of first reports of injury submitted by employees, residents, students </a:t>
            </a:r>
          </a:p>
          <a:p>
            <a:pPr lvl="1">
              <a:defRPr/>
            </a:pPr>
            <a:r>
              <a:rPr lang="en-US" dirty="0"/>
              <a:t>Number of reported employee injuries and illnesses requiring medical treatment</a:t>
            </a:r>
          </a:p>
          <a:p>
            <a:pPr lvl="1">
              <a:defRPr/>
            </a:pPr>
            <a:r>
              <a:rPr lang="en-US" dirty="0"/>
              <a:t>Workers’ Compensation Insurance experience modifier</a:t>
            </a:r>
          </a:p>
          <a:p>
            <a:pPr lvl="1">
              <a:defRPr/>
            </a:pPr>
            <a:endParaRPr lang="en-US" dirty="0"/>
          </a:p>
          <a:p>
            <a:pPr marL="0" indent="0">
              <a:buNone/>
              <a:defRPr/>
            </a:pPr>
            <a:endParaRPr lang="en-US" dirty="0">
              <a:solidFill>
                <a:srgbClr val="BD4F19"/>
              </a:solidFill>
            </a:endParaRPr>
          </a:p>
          <a:p>
            <a:pPr marL="0" indent="0">
              <a:buNone/>
              <a:defRPr/>
            </a:pPr>
            <a:r>
              <a:rPr lang="en-US" dirty="0">
                <a:solidFill>
                  <a:srgbClr val="BD4F19"/>
                </a:solidFill>
              </a:rPr>
              <a:t>Property</a:t>
            </a:r>
          </a:p>
          <a:p>
            <a:pPr lvl="1">
              <a:defRPr/>
            </a:pPr>
            <a:r>
              <a:rPr lang="en-US" dirty="0"/>
              <a:t>Losses incurred and covered by UTS Comprehensive Property Protection Program</a:t>
            </a:r>
          </a:p>
          <a:p>
            <a:pPr lvl="1">
              <a:defRPr/>
            </a:pPr>
            <a:r>
              <a:rPr lang="en-US" dirty="0"/>
              <a:t>Losses incurred  but covered by outside party</a:t>
            </a:r>
          </a:p>
          <a:p>
            <a:pPr lvl="1">
              <a:defRPr/>
            </a:pPr>
            <a:r>
              <a:rPr lang="en-US" dirty="0"/>
              <a:t>Losses retained by UTHealth</a:t>
            </a:r>
          </a:p>
          <a:p>
            <a:pPr marL="0" indent="0">
              <a:buNone/>
              <a:defRPr/>
            </a:pPr>
            <a:endParaRPr lang="en-US" dirty="0"/>
          </a:p>
          <a:p>
            <a:pPr marL="0" indent="0">
              <a:buNone/>
              <a:defRPr/>
            </a:pPr>
            <a:endParaRPr lang="en-US" sz="1500" dirty="0"/>
          </a:p>
        </p:txBody>
      </p:sp>
    </p:spTree>
    <p:extLst>
      <p:ext uri="{BB962C8B-B14F-4D97-AF65-F5344CB8AC3E}">
        <p14:creationId xmlns:p14="http://schemas.microsoft.com/office/powerpoint/2010/main" val="3517194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DDA6BC34-9E15-4C31-8E91-55A740C454D4}"/>
              </a:ext>
            </a:extLst>
          </p:cNvPr>
          <p:cNvGraphicFramePr>
            <a:graphicFrameLocks noGrp="1"/>
          </p:cNvGraphicFramePr>
          <p:nvPr>
            <p:extLst>
              <p:ext uri="{D42A27DB-BD31-4B8C-83A1-F6EECF244321}">
                <p14:modId xmlns:p14="http://schemas.microsoft.com/office/powerpoint/2010/main" val="49677141"/>
              </p:ext>
            </p:extLst>
          </p:nvPr>
        </p:nvGraphicFramePr>
        <p:xfrm>
          <a:off x="1184988" y="184729"/>
          <a:ext cx="9395926" cy="65967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26074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a:extLst>
              <a:ext uri="{FF2B5EF4-FFF2-40B4-BE49-F238E27FC236}">
                <a16:creationId xmlns:a16="http://schemas.microsoft.com/office/drawing/2014/main" id="{0F428F94-2199-4E69-834A-1EAD50240728}"/>
              </a:ext>
            </a:extLst>
          </p:cNvPr>
          <p:cNvSpPr>
            <a:spLocks noGrp="1" noChangeArrowheads="1"/>
          </p:cNvSpPr>
          <p:nvPr>
            <p:ph type="title"/>
          </p:nvPr>
        </p:nvSpPr>
        <p:spPr/>
        <p:txBody>
          <a:bodyPr/>
          <a:lstStyle/>
          <a:p>
            <a:pPr algn="ctr">
              <a:defRPr/>
            </a:pPr>
            <a:r>
              <a:rPr lang="en-US" sz="2000" dirty="0">
                <a:latin typeface="+mn-lt"/>
              </a:rPr>
              <a:t>Total Number of Employee First Reports of Injury and Subset of Compensable Claims </a:t>
            </a:r>
            <a:br>
              <a:rPr lang="en-US" sz="2000" dirty="0">
                <a:latin typeface="+mn-lt"/>
              </a:rPr>
            </a:br>
            <a:r>
              <a:rPr lang="en-US" sz="2000" dirty="0">
                <a:latin typeface="+mn-lt"/>
              </a:rPr>
              <a:t>Submitted to UT System, FY03 to FY21</a:t>
            </a:r>
          </a:p>
        </p:txBody>
      </p:sp>
      <p:graphicFrame>
        <p:nvGraphicFramePr>
          <p:cNvPr id="24579" name="Object 5">
            <a:extLst>
              <a:ext uri="{FF2B5EF4-FFF2-40B4-BE49-F238E27FC236}">
                <a16:creationId xmlns:a16="http://schemas.microsoft.com/office/drawing/2014/main" id="{F1441BA6-B1BB-406F-8E0A-CCDD1B1DD8F9}"/>
              </a:ext>
            </a:extLst>
          </p:cNvPr>
          <p:cNvGraphicFramePr>
            <a:graphicFrameLocks noGrp="1" noChangeAspect="1"/>
          </p:cNvGraphicFramePr>
          <p:nvPr>
            <p:ph idx="1"/>
            <p:extLst>
              <p:ext uri="{D42A27DB-BD31-4B8C-83A1-F6EECF244321}">
                <p14:modId xmlns:p14="http://schemas.microsoft.com/office/powerpoint/2010/main" val="3242333843"/>
              </p:ext>
            </p:extLst>
          </p:nvPr>
        </p:nvGraphicFramePr>
        <p:xfrm>
          <a:off x="1330788" y="1355209"/>
          <a:ext cx="8431759" cy="4828619"/>
        </p:xfrm>
        <a:graphic>
          <a:graphicData uri="http://schemas.openxmlformats.org/presentationml/2006/ole">
            <mc:AlternateContent xmlns:mc="http://schemas.openxmlformats.org/markup-compatibility/2006">
              <mc:Choice xmlns:v="urn:schemas-microsoft-com:vml" Requires="v">
                <p:oleObj spid="_x0000_s6155" name="Worksheet" r:id="rId3" imgW="7934482" imgH="4543485" progId="Excel.Sheet.8">
                  <p:embed followColorScheme="full"/>
                </p:oleObj>
              </mc:Choice>
              <mc:Fallback>
                <p:oleObj name="Worksheet" r:id="rId3" imgW="7934482" imgH="4543485" progId="Excel.Sheet.8">
                  <p:embed followColorScheme="full"/>
                  <p:pic>
                    <p:nvPicPr>
                      <p:cNvPr id="24579" name="Object 5">
                        <a:extLst>
                          <a:ext uri="{FF2B5EF4-FFF2-40B4-BE49-F238E27FC236}">
                            <a16:creationId xmlns:a16="http://schemas.microsoft.com/office/drawing/2014/main" id="{F1441BA6-B1BB-406F-8E0A-CCDD1B1DD8F9}"/>
                          </a:ext>
                        </a:extLst>
                      </p:cNvPr>
                      <p:cNvPicPr>
                        <a:picLocks noGrp="1" noChangeAspect="1" noChangeArrowheads="1"/>
                      </p:cNvPicPr>
                      <p:nvPr/>
                    </p:nvPicPr>
                    <p:blipFill>
                      <a:blip r:embed="rId4"/>
                      <a:srcRect/>
                      <a:stretch>
                        <a:fillRect/>
                      </a:stretch>
                    </p:blipFill>
                    <p:spPr bwMode="auto">
                      <a:xfrm>
                        <a:off x="1330788" y="1355209"/>
                        <a:ext cx="8431759" cy="4828619"/>
                      </a:xfrm>
                      <a:prstGeom prst="rect">
                        <a:avLst/>
                      </a:prstGeom>
                      <a:noFill/>
                      <a:ln>
                        <a:noFill/>
                      </a:ln>
                    </p:spPr>
                  </p:pic>
                </p:oleObj>
              </mc:Fallback>
            </mc:AlternateContent>
          </a:graphicData>
        </a:graphic>
      </p:graphicFrame>
      <p:sp>
        <p:nvSpPr>
          <p:cNvPr id="24580" name="TextBox 3">
            <a:extLst>
              <a:ext uri="{FF2B5EF4-FFF2-40B4-BE49-F238E27FC236}">
                <a16:creationId xmlns:a16="http://schemas.microsoft.com/office/drawing/2014/main" id="{4231288A-007B-4CA5-B842-B1086851E851}"/>
              </a:ext>
            </a:extLst>
          </p:cNvPr>
          <p:cNvSpPr txBox="1">
            <a:spLocks noChangeArrowheads="1"/>
          </p:cNvSpPr>
          <p:nvPr/>
        </p:nvSpPr>
        <p:spPr bwMode="auto">
          <a:xfrm>
            <a:off x="9436395" y="2401888"/>
            <a:ext cx="1295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solidFill>
                  <a:srgbClr val="0B5395"/>
                </a:solidFill>
                <a:latin typeface="Arial" panose="020B0604020202020204" pitchFamily="34" charset="0"/>
              </a:rPr>
              <a:t>Number of reports with no medical claims</a:t>
            </a:r>
          </a:p>
        </p:txBody>
      </p:sp>
      <p:sp>
        <p:nvSpPr>
          <p:cNvPr id="24581" name="TextBox 4">
            <a:extLst>
              <a:ext uri="{FF2B5EF4-FFF2-40B4-BE49-F238E27FC236}">
                <a16:creationId xmlns:a16="http://schemas.microsoft.com/office/drawing/2014/main" id="{D87F6522-757C-43E7-AE24-2F790D6EC50B}"/>
              </a:ext>
            </a:extLst>
          </p:cNvPr>
          <p:cNvSpPr txBox="1">
            <a:spLocks noChangeArrowheads="1"/>
          </p:cNvSpPr>
          <p:nvPr/>
        </p:nvSpPr>
        <p:spPr bwMode="auto">
          <a:xfrm>
            <a:off x="9474495" y="4292857"/>
            <a:ext cx="121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solidFill>
                  <a:srgbClr val="C00000"/>
                </a:solidFill>
                <a:latin typeface="Arial" panose="020B0604020202020204" pitchFamily="34" charset="0"/>
              </a:rPr>
              <a:t>Number of reports with medical claims</a:t>
            </a:r>
          </a:p>
        </p:txBody>
      </p:sp>
      <p:cxnSp>
        <p:nvCxnSpPr>
          <p:cNvPr id="9" name="Straight Connector 8">
            <a:extLst>
              <a:ext uri="{FF2B5EF4-FFF2-40B4-BE49-F238E27FC236}">
                <a16:creationId xmlns:a16="http://schemas.microsoft.com/office/drawing/2014/main" id="{9AB2E902-BB2F-4902-BB70-DF10CE0A9B4A}"/>
              </a:ext>
            </a:extLst>
          </p:cNvPr>
          <p:cNvCxnSpPr>
            <a:cxnSpLocks/>
          </p:cNvCxnSpPr>
          <p:nvPr/>
        </p:nvCxnSpPr>
        <p:spPr>
          <a:xfrm>
            <a:off x="2755987" y="1828728"/>
            <a:ext cx="0" cy="3673102"/>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4583" name="Rectangle 11">
            <a:extLst>
              <a:ext uri="{FF2B5EF4-FFF2-40B4-BE49-F238E27FC236}">
                <a16:creationId xmlns:a16="http://schemas.microsoft.com/office/drawing/2014/main" id="{9DE73914-7D8A-471F-8354-78D57159990D}"/>
              </a:ext>
            </a:extLst>
          </p:cNvPr>
          <p:cNvSpPr>
            <a:spLocks noChangeArrowheads="1"/>
          </p:cNvSpPr>
          <p:nvPr/>
        </p:nvSpPr>
        <p:spPr bwMode="auto">
          <a:xfrm>
            <a:off x="2393396" y="1506022"/>
            <a:ext cx="1312863"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900" dirty="0">
                <a:solidFill>
                  <a:srgbClr val="777777"/>
                </a:solidFill>
                <a:latin typeface="Arial" panose="020B0604020202020204" pitchFamily="34" charset="0"/>
              </a:rPr>
              <a:t>Oversight by SHERM</a:t>
            </a:r>
          </a:p>
        </p:txBody>
      </p:sp>
      <p:sp>
        <p:nvSpPr>
          <p:cNvPr id="24584" name="TextBox 1">
            <a:extLst>
              <a:ext uri="{FF2B5EF4-FFF2-40B4-BE49-F238E27FC236}">
                <a16:creationId xmlns:a16="http://schemas.microsoft.com/office/drawing/2014/main" id="{D11C3759-9EEC-45FF-B404-BF532518DE7B}"/>
              </a:ext>
            </a:extLst>
          </p:cNvPr>
          <p:cNvSpPr txBox="1">
            <a:spLocks noChangeArrowheads="1"/>
          </p:cNvSpPr>
          <p:nvPr/>
        </p:nvSpPr>
        <p:spPr bwMode="auto">
          <a:xfrm>
            <a:off x="3224212" y="6230937"/>
            <a:ext cx="5743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100" dirty="0">
                <a:solidFill>
                  <a:srgbClr val="000000"/>
                </a:solidFill>
              </a:rPr>
              <a:t>*Increase in UTP clinics has resulted in greater risk of injury due to higher clinical injury exposures </a:t>
            </a:r>
          </a:p>
        </p:txBody>
      </p:sp>
      <p:cxnSp>
        <p:nvCxnSpPr>
          <p:cNvPr id="10" name="Straight Connector 9">
            <a:extLst>
              <a:ext uri="{FF2B5EF4-FFF2-40B4-BE49-F238E27FC236}">
                <a16:creationId xmlns:a16="http://schemas.microsoft.com/office/drawing/2014/main" id="{B56D7734-497A-4E3C-BDFA-0B9B37C4DB72}"/>
              </a:ext>
            </a:extLst>
          </p:cNvPr>
          <p:cNvCxnSpPr>
            <a:cxnSpLocks/>
          </p:cNvCxnSpPr>
          <p:nvPr/>
        </p:nvCxnSpPr>
        <p:spPr>
          <a:xfrm>
            <a:off x="8667960" y="2037206"/>
            <a:ext cx="0" cy="3464624"/>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DE38B478-58F5-49BC-80C7-46E3007511C2}"/>
              </a:ext>
            </a:extLst>
          </p:cNvPr>
          <p:cNvSpPr/>
          <p:nvPr/>
        </p:nvSpPr>
        <p:spPr>
          <a:xfrm>
            <a:off x="7772158" y="1506022"/>
            <a:ext cx="1664237" cy="369332"/>
          </a:xfrm>
          <a:prstGeom prst="rect">
            <a:avLst/>
          </a:prstGeom>
        </p:spPr>
        <p:txBody>
          <a:bodyPr wrap="none">
            <a:spAutoFit/>
          </a:bodyPr>
          <a:lstStyle/>
          <a:p>
            <a:pPr algn="ctr">
              <a:defRPr/>
            </a:pPr>
            <a:r>
              <a:rPr lang="en-US" sz="900" dirty="0">
                <a:solidFill>
                  <a:schemeClr val="bg1">
                    <a:lumMod val="50000"/>
                  </a:schemeClr>
                </a:solidFill>
              </a:rPr>
              <a:t>Medical Residents transitioned </a:t>
            </a:r>
          </a:p>
          <a:p>
            <a:pPr algn="ctr">
              <a:defRPr/>
            </a:pPr>
            <a:r>
              <a:rPr lang="en-US" sz="900" dirty="0">
                <a:solidFill>
                  <a:schemeClr val="bg1">
                    <a:lumMod val="50000"/>
                  </a:schemeClr>
                </a:solidFill>
              </a:rPr>
              <a:t>to become Employees</a:t>
            </a:r>
          </a:p>
        </p:txBody>
      </p:sp>
    </p:spTree>
    <p:extLst>
      <p:ext uri="{BB962C8B-B14F-4D97-AF65-F5344CB8AC3E}">
        <p14:creationId xmlns:p14="http://schemas.microsoft.com/office/powerpoint/2010/main" val="28628097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6015</TotalTime>
  <Words>5058</Words>
  <Application>Microsoft Office PowerPoint</Application>
  <PresentationFormat>Widescreen</PresentationFormat>
  <Paragraphs>555</Paragraphs>
  <Slides>46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Narrow</vt:lpstr>
      <vt:lpstr>Calibri</vt:lpstr>
      <vt:lpstr>Calibri Light</vt:lpstr>
      <vt:lpstr>Times New Roman</vt:lpstr>
      <vt:lpstr>Wingdings</vt:lpstr>
      <vt:lpstr>Office Theme</vt:lpstr>
      <vt:lpstr>Worksheet</vt:lpstr>
      <vt:lpstr>FY21 SHERM Metrics-Based  Performance Summary</vt:lpstr>
      <vt:lpstr>UTHealth Institutional Missions and  SHERM’s Role, Contributions</vt:lpstr>
      <vt:lpstr>PowerPoint Presentation</vt:lpstr>
      <vt:lpstr>Continued COVID-19 Pandemic Impacts</vt:lpstr>
      <vt:lpstr>Notable SHERM Service During Ongoing Pandemic</vt:lpstr>
      <vt:lpstr>SHERM’s Four Key Performance Indicators (KPI) for Safety Services to the Institution</vt:lpstr>
      <vt:lpstr>KPI #1: Losses</vt:lpstr>
      <vt:lpstr>PowerPoint Presentation</vt:lpstr>
      <vt:lpstr>Total Number of Employee First Reports of Injury and Subset of Compensable Claims  Submitted to UT System, FY03 to FY21</vt:lpstr>
      <vt:lpstr>Annual UTHealth Incidence Rate of Reported Employee Injuries and Illnesses  Compared to National Hospital and University Rates  (national data source: US Bureau of Labor Statistics)</vt:lpstr>
      <vt:lpstr>Workers’ Compensation Insurance Premium Experience Modifier for  UT System Health Institutions Fiscal Years 03 to 21 (premium rating based on a three year rolling average as compared to a baseline of 1.00)</vt:lpstr>
      <vt:lpstr>FY21 Retained Property Losses </vt:lpstr>
      <vt:lpstr>UTHealth Total Property Retained Loss Summary by Peril and Value, FY06 to FY21 </vt:lpstr>
      <vt:lpstr>COVID-19 Impacts on Losses</vt:lpstr>
      <vt:lpstr>Non-Routine Impacts from Losses</vt:lpstr>
      <vt:lpstr>Non-Routine Impacts from Losses</vt:lpstr>
      <vt:lpstr>Non-Routine Impacts from Losses</vt:lpstr>
      <vt:lpstr>FY22 Planned Actions - Losses</vt:lpstr>
      <vt:lpstr>KPI #2: Compliance</vt:lpstr>
      <vt:lpstr>External Agencies Inspections n= 5</vt:lpstr>
      <vt:lpstr>Non-Routine External Compliance </vt:lpstr>
      <vt:lpstr>Routine Internal Compliance Assessments</vt:lpstr>
      <vt:lpstr>Non-Routine Internal Compliance </vt:lpstr>
      <vt:lpstr>Non-Routine Internal Compliance </vt:lpstr>
      <vt:lpstr>FY22 Planned Actions - Compliance</vt:lpstr>
      <vt:lpstr>KPI #3: Finances</vt:lpstr>
      <vt:lpstr>PowerPoint Presentation</vt:lpstr>
      <vt:lpstr>PowerPoint Presentation</vt:lpstr>
      <vt:lpstr>PowerPoint Presentation</vt:lpstr>
      <vt:lpstr>FY21 Revenues</vt:lpstr>
      <vt:lpstr>Safety Support for UT Physicians</vt:lpstr>
      <vt:lpstr>Current UTHealth / UTPhysicians Clinical Footprint</vt:lpstr>
      <vt:lpstr>FY22 Planned Actions - Financial</vt:lpstr>
      <vt:lpstr>FY22 Challenges - Financial</vt:lpstr>
      <vt:lpstr>KPI #4: Client Satisfaction</vt:lpstr>
      <vt:lpstr>Client Feedback</vt:lpstr>
      <vt:lpstr>Client Satisfaction Survey (FY21)</vt:lpstr>
      <vt:lpstr>Client Satisfaction Survey (FY21)</vt:lpstr>
      <vt:lpstr>Internal Department Staff Satisfaction</vt:lpstr>
      <vt:lpstr>FY22 Planned Actions – Client Satisfaction</vt:lpstr>
      <vt:lpstr>Institutional Safety Service KPI Caveats</vt:lpstr>
      <vt:lpstr>SHERM Contribution to the Community Service Institutional Mission</vt:lpstr>
      <vt:lpstr>SHERM Contribution to the Teaching  Institutional Mission</vt:lpstr>
      <vt:lpstr>SHERM Contribution to the Research Institutional Mission</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 SHERM Metrics-Based  Performance Summary</dc:title>
  <dc:creator>David, Stephen</dc:creator>
  <cp:lastModifiedBy>David, Stephen</cp:lastModifiedBy>
  <cp:revision>90</cp:revision>
  <cp:lastPrinted>2021-12-21T15:58:30Z</cp:lastPrinted>
  <dcterms:created xsi:type="dcterms:W3CDTF">2020-12-04T16:34:50Z</dcterms:created>
  <dcterms:modified xsi:type="dcterms:W3CDTF">2022-02-04T15:31:39Z</dcterms:modified>
</cp:coreProperties>
</file>